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8288000" cy="10287000"/>
  <p:notesSz cx="6858000" cy="9144000"/>
  <p:embeddedFontLst>
    <p:embeddedFont>
      <p:font typeface="Cerebri" panose="020B0604020202020204" charset="0"/>
      <p:regular r:id="rId43"/>
    </p:embeddedFont>
    <p:embeddedFont>
      <p:font typeface="Cerebri Bold" panose="020B0604020202020204" charset="0"/>
      <p:regular r:id="rId44"/>
    </p:embeddedFont>
    <p:embeddedFont>
      <p:font typeface="Cerebri Medium"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63961" y="872220"/>
            <a:ext cx="10960077" cy="837565"/>
          </a:xfrm>
          <a:prstGeom prst="rect">
            <a:avLst/>
          </a:prstGeom>
        </p:spPr>
        <p:txBody>
          <a:bodyPr lIns="0" tIns="0" rIns="0" bIns="0" rtlCol="0" anchor="t">
            <a:spAutoFit/>
          </a:bodyPr>
          <a:lstStyle/>
          <a:p>
            <a:pPr marL="0" lvl="0" indent="0" algn="ctr">
              <a:lnSpc>
                <a:spcPts val="6859"/>
              </a:lnSpc>
              <a:spcBef>
                <a:spcPct val="0"/>
              </a:spcBef>
            </a:pPr>
            <a:r>
              <a:rPr lang="en-US" sz="4899" b="1">
                <a:solidFill>
                  <a:srgbClr val="000000"/>
                </a:solidFill>
                <a:latin typeface="Cerebri Bold"/>
                <a:ea typeface="Cerebri Bold"/>
                <a:cs typeface="Cerebri Bold"/>
                <a:sym typeface="Cerebri Bold"/>
              </a:rPr>
              <a:t>Microsoft 365 Optimization Training</a:t>
            </a:r>
          </a:p>
        </p:txBody>
      </p:sp>
      <p:grpSp>
        <p:nvGrpSpPr>
          <p:cNvPr id="3" name="Group 3"/>
          <p:cNvGrpSpPr/>
          <p:nvPr/>
        </p:nvGrpSpPr>
        <p:grpSpPr>
          <a:xfrm>
            <a:off x="0" y="0"/>
            <a:ext cx="3540136" cy="1934939"/>
            <a:chOff x="0" y="0"/>
            <a:chExt cx="932382" cy="509614"/>
          </a:xfrm>
        </p:grpSpPr>
        <p:sp>
          <p:nvSpPr>
            <p:cNvPr id="4" name="Freeform 4"/>
            <p:cNvSpPr/>
            <p:nvPr/>
          </p:nvSpPr>
          <p:spPr>
            <a:xfrm>
              <a:off x="0" y="0"/>
              <a:ext cx="932382" cy="509614"/>
            </a:xfrm>
            <a:custGeom>
              <a:avLst/>
              <a:gdLst/>
              <a:ahLst/>
              <a:cxnLst/>
              <a:rect l="l" t="t" r="r" b="b"/>
              <a:pathLst>
                <a:path w="932382" h="509614">
                  <a:moveTo>
                    <a:pt x="0" y="0"/>
                  </a:moveTo>
                  <a:lnTo>
                    <a:pt x="932382" y="0"/>
                  </a:lnTo>
                  <a:lnTo>
                    <a:pt x="932382" y="509614"/>
                  </a:lnTo>
                  <a:lnTo>
                    <a:pt x="0" y="509614"/>
                  </a:lnTo>
                  <a:close/>
                </a:path>
              </a:pathLst>
            </a:custGeom>
            <a:solidFill>
              <a:srgbClr val="54DAFF"/>
            </a:solidFill>
          </p:spPr>
          <p:txBody>
            <a:bodyPr/>
            <a:lstStyle/>
            <a:p>
              <a:endParaRPr lang="en-US"/>
            </a:p>
          </p:txBody>
        </p:sp>
        <p:sp>
          <p:nvSpPr>
            <p:cNvPr id="5" name="TextBox 5"/>
            <p:cNvSpPr txBox="1"/>
            <p:nvPr/>
          </p:nvSpPr>
          <p:spPr>
            <a:xfrm>
              <a:off x="0" y="-38100"/>
              <a:ext cx="932382" cy="54771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750355" y="0"/>
            <a:ext cx="3537645" cy="1934939"/>
            <a:chOff x="0" y="0"/>
            <a:chExt cx="931725" cy="509614"/>
          </a:xfrm>
        </p:grpSpPr>
        <p:sp>
          <p:nvSpPr>
            <p:cNvPr id="7" name="Freeform 7"/>
            <p:cNvSpPr/>
            <p:nvPr/>
          </p:nvSpPr>
          <p:spPr>
            <a:xfrm>
              <a:off x="0" y="0"/>
              <a:ext cx="931725" cy="509614"/>
            </a:xfrm>
            <a:custGeom>
              <a:avLst/>
              <a:gdLst/>
              <a:ahLst/>
              <a:cxnLst/>
              <a:rect l="l" t="t" r="r" b="b"/>
              <a:pathLst>
                <a:path w="931725" h="509614">
                  <a:moveTo>
                    <a:pt x="0" y="0"/>
                  </a:moveTo>
                  <a:lnTo>
                    <a:pt x="931725" y="0"/>
                  </a:lnTo>
                  <a:lnTo>
                    <a:pt x="931725" y="509614"/>
                  </a:lnTo>
                  <a:lnTo>
                    <a:pt x="0" y="509614"/>
                  </a:lnTo>
                  <a:close/>
                </a:path>
              </a:pathLst>
            </a:custGeom>
            <a:solidFill>
              <a:srgbClr val="505AC9"/>
            </a:solidFill>
          </p:spPr>
          <p:txBody>
            <a:bodyPr/>
            <a:lstStyle/>
            <a:p>
              <a:endParaRPr lang="en-US"/>
            </a:p>
          </p:txBody>
        </p:sp>
        <p:sp>
          <p:nvSpPr>
            <p:cNvPr id="8" name="TextBox 8"/>
            <p:cNvSpPr txBox="1"/>
            <p:nvPr/>
          </p:nvSpPr>
          <p:spPr>
            <a:xfrm>
              <a:off x="0" y="-38100"/>
              <a:ext cx="931725" cy="547714"/>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9616868"/>
            <a:ext cx="18288000" cy="670132"/>
            <a:chOff x="0" y="0"/>
            <a:chExt cx="4816593" cy="176496"/>
          </a:xfrm>
        </p:grpSpPr>
        <p:sp>
          <p:nvSpPr>
            <p:cNvPr id="10" name="Freeform 10"/>
            <p:cNvSpPr/>
            <p:nvPr/>
          </p:nvSpPr>
          <p:spPr>
            <a:xfrm>
              <a:off x="0" y="0"/>
              <a:ext cx="4816592" cy="176496"/>
            </a:xfrm>
            <a:custGeom>
              <a:avLst/>
              <a:gdLst/>
              <a:ahLst/>
              <a:cxnLst/>
              <a:rect l="l" t="t" r="r" b="b"/>
              <a:pathLst>
                <a:path w="4816592" h="176496">
                  <a:moveTo>
                    <a:pt x="0" y="0"/>
                  </a:moveTo>
                  <a:lnTo>
                    <a:pt x="4816592" y="0"/>
                  </a:lnTo>
                  <a:lnTo>
                    <a:pt x="4816592" y="176496"/>
                  </a:lnTo>
                  <a:lnTo>
                    <a:pt x="0" y="176496"/>
                  </a:lnTo>
                  <a:close/>
                </a:path>
              </a:pathLst>
            </a:custGeom>
            <a:gradFill rotWithShape="1">
              <a:gsLst>
                <a:gs pos="0">
                  <a:srgbClr val="54DAFF">
                    <a:alpha val="100000"/>
                  </a:srgbClr>
                </a:gs>
                <a:gs pos="25000">
                  <a:srgbClr val="249EE4">
                    <a:alpha val="100000"/>
                  </a:srgbClr>
                </a:gs>
                <a:gs pos="50000">
                  <a:srgbClr val="0078D4">
                    <a:alpha val="100000"/>
                  </a:srgbClr>
                </a:gs>
                <a:gs pos="75000">
                  <a:srgbClr val="7B83EB">
                    <a:alpha val="100000"/>
                  </a:srgbClr>
                </a:gs>
                <a:gs pos="100000">
                  <a:srgbClr val="505AC9">
                    <a:alpha val="100000"/>
                  </a:srgbClr>
                </a:gs>
              </a:gsLst>
              <a:lin ang="0"/>
            </a:gradFill>
          </p:spPr>
          <p:txBody>
            <a:bodyPr/>
            <a:lstStyle/>
            <a:p>
              <a:endParaRPr lang="en-US"/>
            </a:p>
          </p:txBody>
        </p:sp>
        <p:sp>
          <p:nvSpPr>
            <p:cNvPr id="11" name="TextBox 11"/>
            <p:cNvSpPr txBox="1"/>
            <p:nvPr/>
          </p:nvSpPr>
          <p:spPr>
            <a:xfrm>
              <a:off x="0" y="-38100"/>
              <a:ext cx="4816593" cy="21459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448432" y="0"/>
            <a:ext cx="11410983" cy="670132"/>
            <a:chOff x="0" y="0"/>
            <a:chExt cx="3005362" cy="176496"/>
          </a:xfrm>
        </p:grpSpPr>
        <p:sp>
          <p:nvSpPr>
            <p:cNvPr id="13" name="Freeform 13"/>
            <p:cNvSpPr/>
            <p:nvPr/>
          </p:nvSpPr>
          <p:spPr>
            <a:xfrm>
              <a:off x="0" y="0"/>
              <a:ext cx="3005362" cy="176496"/>
            </a:xfrm>
            <a:custGeom>
              <a:avLst/>
              <a:gdLst/>
              <a:ahLst/>
              <a:cxnLst/>
              <a:rect l="l" t="t" r="r" b="b"/>
              <a:pathLst>
                <a:path w="3005362" h="176496">
                  <a:moveTo>
                    <a:pt x="0" y="0"/>
                  </a:moveTo>
                  <a:lnTo>
                    <a:pt x="3005362" y="0"/>
                  </a:lnTo>
                  <a:lnTo>
                    <a:pt x="3005362" y="176496"/>
                  </a:lnTo>
                  <a:lnTo>
                    <a:pt x="0" y="176496"/>
                  </a:lnTo>
                  <a:close/>
                </a:path>
              </a:pathLst>
            </a:custGeom>
            <a:gradFill rotWithShape="1">
              <a:gsLst>
                <a:gs pos="0">
                  <a:srgbClr val="54DAFF">
                    <a:alpha val="100000"/>
                  </a:srgbClr>
                </a:gs>
                <a:gs pos="25000">
                  <a:srgbClr val="249EE4">
                    <a:alpha val="100000"/>
                  </a:srgbClr>
                </a:gs>
                <a:gs pos="50000">
                  <a:srgbClr val="0078D4">
                    <a:alpha val="100000"/>
                  </a:srgbClr>
                </a:gs>
                <a:gs pos="75000">
                  <a:srgbClr val="7B83EB">
                    <a:alpha val="100000"/>
                  </a:srgbClr>
                </a:gs>
                <a:gs pos="100000">
                  <a:srgbClr val="505AC9">
                    <a:alpha val="100000"/>
                  </a:srgbClr>
                </a:gs>
              </a:gsLst>
              <a:lin ang="0"/>
            </a:gradFill>
          </p:spPr>
          <p:txBody>
            <a:bodyPr/>
            <a:lstStyle/>
            <a:p>
              <a:endParaRPr lang="en-US"/>
            </a:p>
          </p:txBody>
        </p:sp>
        <p:sp>
          <p:nvSpPr>
            <p:cNvPr id="14" name="TextBox 14"/>
            <p:cNvSpPr txBox="1"/>
            <p:nvPr/>
          </p:nvSpPr>
          <p:spPr>
            <a:xfrm>
              <a:off x="0" y="-38100"/>
              <a:ext cx="3005362" cy="214596"/>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820335" y="2697873"/>
            <a:ext cx="12647330" cy="6382384"/>
          </a:xfrm>
          <a:prstGeom prst="rect">
            <a:avLst/>
          </a:prstGeom>
        </p:spPr>
        <p:txBody>
          <a:bodyPr lIns="0" tIns="0" rIns="0" bIns="0" rtlCol="0" anchor="t">
            <a:spAutoFit/>
          </a:bodyPr>
          <a:lstStyle/>
          <a:p>
            <a:pPr algn="l">
              <a:lnSpc>
                <a:spcPts val="3640"/>
              </a:lnSpc>
            </a:pPr>
            <a:r>
              <a:rPr lang="en-US" sz="2600" b="1">
                <a:solidFill>
                  <a:srgbClr val="000000"/>
                </a:solidFill>
                <a:latin typeface="Cerebri Medium"/>
                <a:ea typeface="Cerebri Medium"/>
                <a:cs typeface="Cerebri Medium"/>
                <a:sym typeface="Cerebri Medium"/>
              </a:rPr>
              <a:t>Welcome!  The purpose of your Microsoft 365 Optimization Training is to support you as WLR transitions to using new versions of Outlook and Planner in Teams.  Your overall training experience will consist of first exploring the online slides of this Litmos course.  Then, you will participate in two in-person training sessions, where the first session will focus on Outlook and the second session will focus on Teams.  After each training session, you will practice with supplemental activities, which are also located in this Litmos course and will unlock following each session.</a:t>
            </a:r>
          </a:p>
          <a:p>
            <a:pPr algn="l">
              <a:lnSpc>
                <a:spcPts val="3640"/>
              </a:lnSpc>
            </a:pPr>
            <a:endParaRPr lang="en-US" sz="2600" b="1">
              <a:solidFill>
                <a:srgbClr val="000000"/>
              </a:solidFill>
              <a:latin typeface="Cerebri Medium"/>
              <a:ea typeface="Cerebri Medium"/>
              <a:cs typeface="Cerebri Medium"/>
              <a:sym typeface="Cerebri Medium"/>
            </a:endParaRPr>
          </a:p>
          <a:p>
            <a:pPr marL="0" lvl="0" indent="0" algn="l">
              <a:lnSpc>
                <a:spcPts val="3640"/>
              </a:lnSpc>
              <a:spcBef>
                <a:spcPct val="0"/>
              </a:spcBef>
            </a:pPr>
            <a:r>
              <a:rPr lang="en-US" sz="2600" b="1">
                <a:solidFill>
                  <a:srgbClr val="000000"/>
                </a:solidFill>
                <a:latin typeface="Cerebri Medium"/>
                <a:ea typeface="Cerebri Medium"/>
                <a:cs typeface="Cerebri Medium"/>
                <a:sym typeface="Cerebri Medium"/>
              </a:rPr>
              <a:t>As you complete your training, please remember that the Business Applications team is here to support you!  The BA team will help you adapt to the new features and standardization initiatives that will optimize how we all use these Microsoft 365 apps.  To start your training, please go to the next slide for instructions on how to switch to the New Outlook.</a:t>
            </a:r>
          </a:p>
        </p:txBody>
      </p:sp>
      <p:sp>
        <p:nvSpPr>
          <p:cNvPr id="16" name="Freeform 16"/>
          <p:cNvSpPr/>
          <p:nvPr/>
        </p:nvSpPr>
        <p:spPr>
          <a:xfrm>
            <a:off x="15142857" y="3624607"/>
            <a:ext cx="3076229" cy="3076229"/>
          </a:xfrm>
          <a:custGeom>
            <a:avLst/>
            <a:gdLst/>
            <a:ahLst/>
            <a:cxnLst/>
            <a:rect l="l" t="t" r="r" b="b"/>
            <a:pathLst>
              <a:path w="3076229" h="3076229">
                <a:moveTo>
                  <a:pt x="0" y="0"/>
                </a:moveTo>
                <a:lnTo>
                  <a:pt x="3076230" y="0"/>
                </a:lnTo>
                <a:lnTo>
                  <a:pt x="3076230" y="3076229"/>
                </a:lnTo>
                <a:lnTo>
                  <a:pt x="0" y="3076229"/>
                </a:lnTo>
                <a:lnTo>
                  <a:pt x="0" y="0"/>
                </a:lnTo>
                <a:close/>
              </a:path>
            </a:pathLst>
          </a:custGeom>
          <a:blipFill>
            <a:blip r:embed="rId2"/>
            <a:stretch>
              <a:fillRect/>
            </a:stretch>
          </a:blipFill>
        </p:spPr>
        <p:txBody>
          <a:bodyPr/>
          <a:lstStyle/>
          <a:p>
            <a:endParaRPr lang="en-US"/>
          </a:p>
        </p:txBody>
      </p:sp>
      <p:sp>
        <p:nvSpPr>
          <p:cNvPr id="17" name="Freeform 17"/>
          <p:cNvSpPr/>
          <p:nvPr/>
        </p:nvSpPr>
        <p:spPr>
          <a:xfrm>
            <a:off x="-65528" y="3747506"/>
            <a:ext cx="2791989" cy="2791989"/>
          </a:xfrm>
          <a:custGeom>
            <a:avLst/>
            <a:gdLst/>
            <a:ahLst/>
            <a:cxnLst/>
            <a:rect l="l" t="t" r="r" b="b"/>
            <a:pathLst>
              <a:path w="2791989" h="2791989">
                <a:moveTo>
                  <a:pt x="0" y="0"/>
                </a:moveTo>
                <a:lnTo>
                  <a:pt x="2791989" y="0"/>
                </a:lnTo>
                <a:lnTo>
                  <a:pt x="2791989" y="2791988"/>
                </a:lnTo>
                <a:lnTo>
                  <a:pt x="0" y="2791988"/>
                </a:lnTo>
                <a:lnTo>
                  <a:pt x="0" y="0"/>
                </a:lnTo>
                <a:close/>
              </a:path>
            </a:pathLst>
          </a:custGeom>
          <a:blipFill>
            <a:blip r:embed="rId3"/>
            <a:stretch>
              <a:fillRect/>
            </a:stretch>
          </a:blipFill>
        </p:spPr>
        <p:txBody>
          <a:bodyPr/>
          <a:lstStyle/>
          <a:p>
            <a:endParaRPr lang="en-US"/>
          </a:p>
        </p:txBody>
      </p:sp>
      <p:sp>
        <p:nvSpPr>
          <p:cNvPr id="18" name="Freeform 18"/>
          <p:cNvSpPr/>
          <p:nvPr/>
        </p:nvSpPr>
        <p:spPr>
          <a:xfrm rot="-10800000">
            <a:off x="5838237" y="1877088"/>
            <a:ext cx="6611526" cy="57851"/>
          </a:xfrm>
          <a:custGeom>
            <a:avLst/>
            <a:gdLst/>
            <a:ahLst/>
            <a:cxnLst/>
            <a:rect l="l" t="t" r="r" b="b"/>
            <a:pathLst>
              <a:path w="6611526" h="57851">
                <a:moveTo>
                  <a:pt x="0" y="0"/>
                </a:moveTo>
                <a:lnTo>
                  <a:pt x="6611526" y="0"/>
                </a:lnTo>
                <a:lnTo>
                  <a:pt x="6611526" y="57851"/>
                </a:lnTo>
                <a:lnTo>
                  <a:pt x="0" y="57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9" name="Group 19"/>
          <p:cNvGrpSpPr/>
          <p:nvPr/>
        </p:nvGrpSpPr>
        <p:grpSpPr>
          <a:xfrm rot="5400000">
            <a:off x="2405151" y="2381571"/>
            <a:ext cx="765954" cy="765954"/>
            <a:chOff x="0" y="0"/>
            <a:chExt cx="1021272" cy="1021272"/>
          </a:xfrm>
        </p:grpSpPr>
        <p:grpSp>
          <p:nvGrpSpPr>
            <p:cNvPr id="20" name="Group 20"/>
            <p:cNvGrpSpPr/>
            <p:nvPr/>
          </p:nvGrpSpPr>
          <p:grpSpPr>
            <a:xfrm>
              <a:off x="0" y="0"/>
              <a:ext cx="217105" cy="1021272"/>
              <a:chOff x="0" y="0"/>
              <a:chExt cx="42885" cy="201733"/>
            </a:xfrm>
          </p:grpSpPr>
          <p:sp>
            <p:nvSpPr>
              <p:cNvPr id="21" name="Freeform 21"/>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54DAFF"/>
              </a:solidFill>
            </p:spPr>
            <p:txBody>
              <a:bodyPr/>
              <a:lstStyle/>
              <a:p>
                <a:endParaRPr lang="en-US"/>
              </a:p>
            </p:txBody>
          </p:sp>
          <p:sp>
            <p:nvSpPr>
              <p:cNvPr id="22" name="TextBox 22"/>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5400000">
              <a:off x="402084" y="402084"/>
              <a:ext cx="217105" cy="1021272"/>
              <a:chOff x="0" y="0"/>
              <a:chExt cx="42885" cy="201733"/>
            </a:xfrm>
          </p:grpSpPr>
          <p:sp>
            <p:nvSpPr>
              <p:cNvPr id="24" name="Freeform 24"/>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54DAFF"/>
              </a:solidFill>
            </p:spPr>
            <p:txBody>
              <a:bodyPr/>
              <a:lstStyle/>
              <a:p>
                <a:endParaRPr lang="en-US"/>
              </a:p>
            </p:txBody>
          </p:sp>
          <p:sp>
            <p:nvSpPr>
              <p:cNvPr id="25" name="TextBox 25"/>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grpSp>
        <p:nvGrpSpPr>
          <p:cNvPr id="26" name="Group 26"/>
          <p:cNvGrpSpPr/>
          <p:nvPr/>
        </p:nvGrpSpPr>
        <p:grpSpPr>
          <a:xfrm rot="-5400000">
            <a:off x="14954665" y="8605410"/>
            <a:ext cx="765954" cy="765954"/>
            <a:chOff x="0" y="0"/>
            <a:chExt cx="1021272" cy="1021272"/>
          </a:xfrm>
        </p:grpSpPr>
        <p:grpSp>
          <p:nvGrpSpPr>
            <p:cNvPr id="27" name="Group 27"/>
            <p:cNvGrpSpPr/>
            <p:nvPr/>
          </p:nvGrpSpPr>
          <p:grpSpPr>
            <a:xfrm>
              <a:off x="0" y="0"/>
              <a:ext cx="217105" cy="1021272"/>
              <a:chOff x="0" y="0"/>
              <a:chExt cx="42885" cy="201733"/>
            </a:xfrm>
          </p:grpSpPr>
          <p:sp>
            <p:nvSpPr>
              <p:cNvPr id="28" name="Freeform 28"/>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505AC9"/>
              </a:solidFill>
            </p:spPr>
            <p:txBody>
              <a:bodyPr/>
              <a:lstStyle/>
              <a:p>
                <a:endParaRPr lang="en-US"/>
              </a:p>
            </p:txBody>
          </p:sp>
          <p:sp>
            <p:nvSpPr>
              <p:cNvPr id="29" name="TextBox 29"/>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rot="5400000">
              <a:off x="402084" y="402084"/>
              <a:ext cx="217105" cy="1021272"/>
              <a:chOff x="0" y="0"/>
              <a:chExt cx="42885" cy="201733"/>
            </a:xfrm>
          </p:grpSpPr>
          <p:sp>
            <p:nvSpPr>
              <p:cNvPr id="31" name="Freeform 31"/>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505AC9"/>
              </a:solidFill>
            </p:spPr>
            <p:txBody>
              <a:bodyPr/>
              <a:lstStyle/>
              <a:p>
                <a:endParaRPr lang="en-US"/>
              </a:p>
            </p:txBody>
          </p:sp>
          <p:sp>
            <p:nvSpPr>
              <p:cNvPr id="32" name="TextBox 32"/>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971550"/>
            <a:ext cx="9405887" cy="5743576"/>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Creating a task from an email is helpful for when you want a reminder to address the email.  To create a task from an email, you have two options.  The first option is to simply flag the email, which will automatically create a task.</a:t>
            </a:r>
          </a:p>
          <a:p>
            <a:pPr algn="just">
              <a:lnSpc>
                <a:spcPts val="4199"/>
              </a:lnSpc>
            </a:pPr>
            <a:endParaRPr lang="en-US" sz="2999">
              <a:solidFill>
                <a:srgbClr val="000000"/>
              </a:solidFill>
              <a:latin typeface="Cerebri"/>
              <a:ea typeface="Cerebri"/>
              <a:cs typeface="Cerebri"/>
              <a:sym typeface="Cerebri"/>
            </a:endParaRPr>
          </a:p>
          <a:p>
            <a:pPr algn="just">
              <a:lnSpc>
                <a:spcPts val="4199"/>
              </a:lnSpc>
              <a:spcBef>
                <a:spcPct val="0"/>
              </a:spcBef>
            </a:pPr>
            <a:r>
              <a:rPr lang="en-US" sz="2999">
                <a:solidFill>
                  <a:srgbClr val="000000"/>
                </a:solidFill>
                <a:latin typeface="Cerebri"/>
                <a:ea typeface="Cerebri"/>
                <a:cs typeface="Cerebri"/>
                <a:sym typeface="Cerebri"/>
              </a:rPr>
              <a:t>The second option is to click and drag the email to your calendar shortcut.  When you start to click and drag the email, a box will appear that says “Add as a task,” as seen in the image to the right.  Drag the email to this box to create a task.</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Create a Task from an Email</a:t>
            </a:r>
          </a:p>
        </p:txBody>
      </p:sp>
      <p:grpSp>
        <p:nvGrpSpPr>
          <p:cNvPr id="7" name="Group 7"/>
          <p:cNvGrpSpPr/>
          <p:nvPr/>
        </p:nvGrpSpPr>
        <p:grpSpPr>
          <a:xfrm>
            <a:off x="10325586" y="1176894"/>
            <a:ext cx="7060871" cy="7933211"/>
            <a:chOff x="0" y="0"/>
            <a:chExt cx="9414495" cy="10577615"/>
          </a:xfrm>
        </p:grpSpPr>
        <p:sp>
          <p:nvSpPr>
            <p:cNvPr id="8" name="Freeform 8"/>
            <p:cNvSpPr/>
            <p:nvPr/>
          </p:nvSpPr>
          <p:spPr>
            <a:xfrm>
              <a:off x="0" y="0"/>
              <a:ext cx="8976537" cy="10577615"/>
            </a:xfrm>
            <a:custGeom>
              <a:avLst/>
              <a:gdLst/>
              <a:ahLst/>
              <a:cxnLst/>
              <a:rect l="l" t="t" r="r" b="b"/>
              <a:pathLst>
                <a:path w="8976537" h="10577615">
                  <a:moveTo>
                    <a:pt x="0" y="0"/>
                  </a:moveTo>
                  <a:lnTo>
                    <a:pt x="8976537" y="0"/>
                  </a:lnTo>
                  <a:lnTo>
                    <a:pt x="8976537" y="10577615"/>
                  </a:lnTo>
                  <a:lnTo>
                    <a:pt x="0" y="10577615"/>
                  </a:lnTo>
                  <a:lnTo>
                    <a:pt x="0" y="0"/>
                  </a:lnTo>
                  <a:close/>
                </a:path>
              </a:pathLst>
            </a:custGeom>
            <a:blipFill>
              <a:blip r:embed="rId2"/>
              <a:stretch>
                <a:fillRect/>
              </a:stretch>
            </a:blipFill>
          </p:spPr>
          <p:txBody>
            <a:bodyPr/>
            <a:lstStyle/>
            <a:p>
              <a:endParaRPr lang="en-US"/>
            </a:p>
          </p:txBody>
        </p:sp>
        <p:sp>
          <p:nvSpPr>
            <p:cNvPr id="9" name="Freeform 9"/>
            <p:cNvSpPr/>
            <p:nvPr/>
          </p:nvSpPr>
          <p:spPr>
            <a:xfrm>
              <a:off x="372367" y="2777320"/>
              <a:ext cx="9042127" cy="3544631"/>
            </a:xfrm>
            <a:custGeom>
              <a:avLst/>
              <a:gdLst/>
              <a:ahLst/>
              <a:cxnLst/>
              <a:rect l="l" t="t" r="r" b="b"/>
              <a:pathLst>
                <a:path w="9042127" h="3544631">
                  <a:moveTo>
                    <a:pt x="0" y="0"/>
                  </a:moveTo>
                  <a:lnTo>
                    <a:pt x="9042128" y="0"/>
                  </a:lnTo>
                  <a:lnTo>
                    <a:pt x="9042128" y="3544631"/>
                  </a:lnTo>
                  <a:lnTo>
                    <a:pt x="0" y="3544631"/>
                  </a:lnTo>
                  <a:lnTo>
                    <a:pt x="0" y="0"/>
                  </a:lnTo>
                  <a:close/>
                </a:path>
              </a:pathLst>
            </a:custGeom>
            <a:blipFill>
              <a:blip r:embed="rId3"/>
              <a:stretch>
                <a:fillRect l="-92573" t="-466249" r="-32858" b="-8811"/>
              </a:stretch>
            </a:blipFill>
            <a:ln w="2286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334427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71550"/>
            <a:ext cx="9976125" cy="8362951"/>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Along with the calendar shortcut, the toolbar at the top right of your screen has additional helpful icons to assist you with the Microsoft 365 transition.</a:t>
            </a:r>
          </a:p>
          <a:p>
            <a:pPr marL="647692" lvl="1" indent="-323846" algn="just">
              <a:lnSpc>
                <a:spcPts val="4199"/>
              </a:lnSpc>
              <a:buFont typeface="Arial"/>
              <a:buChar char="•"/>
            </a:pPr>
            <a:r>
              <a:rPr lang="en-US" sz="2999">
                <a:solidFill>
                  <a:srgbClr val="000000"/>
                </a:solidFill>
                <a:latin typeface="Cerebri"/>
                <a:ea typeface="Cerebri"/>
                <a:cs typeface="Cerebri"/>
                <a:sym typeface="Cerebri"/>
              </a:rPr>
              <a:t>The Bell Icon</a:t>
            </a:r>
          </a:p>
          <a:p>
            <a:pPr marL="1295384" lvl="2" indent="-431795" algn="just">
              <a:lnSpc>
                <a:spcPts val="4199"/>
              </a:lnSpc>
              <a:buFont typeface="Arial"/>
              <a:buChar char="⚬"/>
            </a:pPr>
            <a:r>
              <a:rPr lang="en-US" sz="2999">
                <a:solidFill>
                  <a:srgbClr val="000000"/>
                </a:solidFill>
                <a:latin typeface="Cerebri"/>
                <a:ea typeface="Cerebri"/>
                <a:cs typeface="Cerebri"/>
                <a:sym typeface="Cerebri"/>
              </a:rPr>
              <a:t>The bell icon will show you notifications, emails, and @ messages from across Microsoft tools.</a:t>
            </a:r>
          </a:p>
          <a:p>
            <a:pPr algn="just">
              <a:lnSpc>
                <a:spcPts val="4199"/>
              </a:lnSpc>
            </a:pPr>
            <a:endParaRPr lang="en-US" sz="2999">
              <a:solidFill>
                <a:srgbClr val="000000"/>
              </a:solidFill>
              <a:latin typeface="Cerebri"/>
              <a:ea typeface="Cerebri"/>
              <a:cs typeface="Cerebri"/>
              <a:sym typeface="Cerebri"/>
            </a:endParaRPr>
          </a:p>
          <a:p>
            <a:pPr marL="647692" lvl="1" indent="-323846" algn="just">
              <a:lnSpc>
                <a:spcPts val="4199"/>
              </a:lnSpc>
              <a:buFont typeface="Arial"/>
              <a:buChar char="•"/>
            </a:pPr>
            <a:r>
              <a:rPr lang="en-US" sz="2999">
                <a:solidFill>
                  <a:srgbClr val="000000"/>
                </a:solidFill>
                <a:latin typeface="Cerebri"/>
                <a:ea typeface="Cerebri"/>
                <a:cs typeface="Cerebri"/>
                <a:sym typeface="Cerebri"/>
              </a:rPr>
              <a:t>The Gear Icon</a:t>
            </a:r>
          </a:p>
          <a:p>
            <a:pPr marL="1295384" lvl="2" indent="-431795" algn="just">
              <a:lnSpc>
                <a:spcPts val="4199"/>
              </a:lnSpc>
              <a:buFont typeface="Arial"/>
              <a:buChar char="⚬"/>
            </a:pPr>
            <a:r>
              <a:rPr lang="en-US" sz="2999">
                <a:solidFill>
                  <a:srgbClr val="000000"/>
                </a:solidFill>
                <a:latin typeface="Cerebri"/>
                <a:ea typeface="Cerebri"/>
                <a:cs typeface="Cerebri"/>
                <a:sym typeface="Cerebri"/>
              </a:rPr>
              <a:t>The gear icon will open Settings for Outlook.  Take note that you will need to access Settings multiple times throughout this course!</a:t>
            </a:r>
          </a:p>
          <a:p>
            <a:pPr algn="just">
              <a:lnSpc>
                <a:spcPts val="4199"/>
              </a:lnSpc>
            </a:pPr>
            <a:endParaRPr lang="en-US" sz="2999">
              <a:solidFill>
                <a:srgbClr val="000000"/>
              </a:solidFill>
              <a:latin typeface="Cerebri"/>
              <a:ea typeface="Cerebri"/>
              <a:cs typeface="Cerebri"/>
              <a:sym typeface="Cerebri"/>
            </a:endParaRPr>
          </a:p>
          <a:p>
            <a:pPr marL="647692" lvl="1" indent="-323846" algn="just">
              <a:lnSpc>
                <a:spcPts val="4199"/>
              </a:lnSpc>
              <a:buFont typeface="Arial"/>
              <a:buChar char="•"/>
            </a:pPr>
            <a:r>
              <a:rPr lang="en-US" sz="2999">
                <a:solidFill>
                  <a:srgbClr val="000000"/>
                </a:solidFill>
                <a:latin typeface="Cerebri"/>
                <a:ea typeface="Cerebri"/>
                <a:cs typeface="Cerebri"/>
                <a:sym typeface="Cerebri"/>
              </a:rPr>
              <a:t>The Lightbulb Icon</a:t>
            </a:r>
          </a:p>
          <a:p>
            <a:pPr marL="1295384" lvl="2" indent="-431795" algn="just">
              <a:lnSpc>
                <a:spcPts val="4199"/>
              </a:lnSpc>
              <a:spcBef>
                <a:spcPct val="0"/>
              </a:spcBef>
              <a:buFont typeface="Arial"/>
              <a:buChar char="⚬"/>
            </a:pPr>
            <a:r>
              <a:rPr lang="en-US" sz="2999">
                <a:solidFill>
                  <a:srgbClr val="000000"/>
                </a:solidFill>
                <a:latin typeface="Cerebri"/>
                <a:ea typeface="Cerebri"/>
                <a:cs typeface="Cerebri"/>
                <a:sym typeface="Cerebri"/>
              </a:rPr>
              <a:t>The lightbulb icon will open the insight tab.  You can use the insight tab for any questions you may have about using and understanding Outlook.</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Additional Toolbar Shortcuts for Outlook</a:t>
            </a:r>
          </a:p>
        </p:txBody>
      </p:sp>
      <p:grpSp>
        <p:nvGrpSpPr>
          <p:cNvPr id="7" name="Group 7"/>
          <p:cNvGrpSpPr/>
          <p:nvPr/>
        </p:nvGrpSpPr>
        <p:grpSpPr>
          <a:xfrm>
            <a:off x="10722661" y="3008195"/>
            <a:ext cx="7565339" cy="4270609"/>
            <a:chOff x="0" y="0"/>
            <a:chExt cx="10087119" cy="5694146"/>
          </a:xfrm>
        </p:grpSpPr>
        <p:sp>
          <p:nvSpPr>
            <p:cNvPr id="8" name="Freeform 8"/>
            <p:cNvSpPr/>
            <p:nvPr/>
          </p:nvSpPr>
          <p:spPr>
            <a:xfrm>
              <a:off x="0" y="249865"/>
              <a:ext cx="10087119" cy="5444281"/>
            </a:xfrm>
            <a:custGeom>
              <a:avLst/>
              <a:gdLst/>
              <a:ahLst/>
              <a:cxnLst/>
              <a:rect l="l" t="t" r="r" b="b"/>
              <a:pathLst>
                <a:path w="10087119" h="5444281">
                  <a:moveTo>
                    <a:pt x="0" y="0"/>
                  </a:moveTo>
                  <a:lnTo>
                    <a:pt x="10087119" y="0"/>
                  </a:lnTo>
                  <a:lnTo>
                    <a:pt x="10087119" y="5444281"/>
                  </a:lnTo>
                  <a:lnTo>
                    <a:pt x="0" y="5444281"/>
                  </a:lnTo>
                  <a:lnTo>
                    <a:pt x="0" y="0"/>
                  </a:lnTo>
                  <a:close/>
                </a:path>
              </a:pathLst>
            </a:custGeom>
            <a:blipFill>
              <a:blip r:embed="rId2"/>
              <a:stretch>
                <a:fillRect/>
              </a:stretch>
            </a:blipFill>
          </p:spPr>
          <p:txBody>
            <a:bodyPr/>
            <a:lstStyle/>
            <a:p>
              <a:endParaRPr lang="en-US"/>
            </a:p>
          </p:txBody>
        </p:sp>
        <p:sp>
          <p:nvSpPr>
            <p:cNvPr id="9" name="Freeform 9"/>
            <p:cNvSpPr/>
            <p:nvPr/>
          </p:nvSpPr>
          <p:spPr>
            <a:xfrm>
              <a:off x="2016126" y="0"/>
              <a:ext cx="4533796" cy="1792192"/>
            </a:xfrm>
            <a:custGeom>
              <a:avLst/>
              <a:gdLst/>
              <a:ahLst/>
              <a:cxnLst/>
              <a:rect l="l" t="t" r="r" b="b"/>
              <a:pathLst>
                <a:path w="4533796" h="1792192">
                  <a:moveTo>
                    <a:pt x="0" y="0"/>
                  </a:moveTo>
                  <a:lnTo>
                    <a:pt x="4533795" y="0"/>
                  </a:lnTo>
                  <a:lnTo>
                    <a:pt x="4533795" y="1792192"/>
                  </a:lnTo>
                  <a:lnTo>
                    <a:pt x="0" y="1792192"/>
                  </a:lnTo>
                  <a:lnTo>
                    <a:pt x="0" y="0"/>
                  </a:lnTo>
                  <a:close/>
                </a:path>
              </a:pathLst>
            </a:custGeom>
            <a:blipFill>
              <a:blip r:embed="rId3"/>
              <a:stretch>
                <a:fillRect l="-124677" t="-348606" r="-96333" b="-363471"/>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91959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Customize Your Ribbon Layout</a:t>
            </a:r>
          </a:p>
        </p:txBody>
      </p:sp>
      <p:sp>
        <p:nvSpPr>
          <p:cNvPr id="6" name="TextBox 6"/>
          <p:cNvSpPr txBox="1"/>
          <p:nvPr/>
        </p:nvSpPr>
        <p:spPr>
          <a:xfrm>
            <a:off x="247977" y="971550"/>
            <a:ext cx="8435451" cy="7839076"/>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Your ribbon is the field above your inbox that includes a variety of shortcuts, such as creating, deleting, and replying to an email.  When you switch to the new Outlook, you will automatically have the simplified ribbon, which is a condensed layout.  If you would prefer your ribbon to be expanded, such as through including larger icons for each shortcut, follow these steps:</a:t>
            </a:r>
          </a:p>
          <a:p>
            <a:pPr algn="just">
              <a:lnSpc>
                <a:spcPts val="4199"/>
              </a:lnSpc>
            </a:pPr>
            <a:endParaRPr lang="en-US" sz="2999">
              <a:solidFill>
                <a:srgbClr val="000000"/>
              </a:solidFill>
              <a:latin typeface="Cerebri"/>
              <a:ea typeface="Cerebri"/>
              <a:cs typeface="Cerebri"/>
              <a:sym typeface="Cerebri"/>
            </a:endParaRPr>
          </a:p>
          <a:p>
            <a:pPr marL="647692" lvl="1" indent="-323846" algn="just">
              <a:lnSpc>
                <a:spcPts val="4199"/>
              </a:lnSpc>
              <a:buAutoNum type="arabicPeriod"/>
            </a:pPr>
            <a:r>
              <a:rPr lang="en-US" sz="2999">
                <a:solidFill>
                  <a:srgbClr val="000000"/>
                </a:solidFill>
                <a:latin typeface="Cerebri"/>
                <a:ea typeface="Cerebri"/>
                <a:cs typeface="Cerebri"/>
                <a:sym typeface="Cerebri"/>
              </a:rPr>
              <a:t>Open your calendar shortcut</a:t>
            </a:r>
          </a:p>
          <a:p>
            <a:pPr marL="647692" lvl="1" indent="-323846" algn="just">
              <a:lnSpc>
                <a:spcPts val="4199"/>
              </a:lnSpc>
              <a:buAutoNum type="arabicPeriod"/>
            </a:pPr>
            <a:r>
              <a:rPr lang="en-US" sz="2999">
                <a:solidFill>
                  <a:srgbClr val="000000"/>
                </a:solidFill>
                <a:latin typeface="Cerebri"/>
                <a:ea typeface="Cerebri"/>
                <a:cs typeface="Cerebri"/>
                <a:sym typeface="Cerebri"/>
              </a:rPr>
              <a:t>Click the small downward arrow button next to “Calendar,” as seen in the image to the right</a:t>
            </a:r>
          </a:p>
          <a:p>
            <a:pPr marL="647692" lvl="1" indent="-323846" algn="just">
              <a:lnSpc>
                <a:spcPts val="4199"/>
              </a:lnSpc>
              <a:spcBef>
                <a:spcPct val="0"/>
              </a:spcBef>
              <a:buAutoNum type="arabicPeriod"/>
            </a:pPr>
            <a:r>
              <a:rPr lang="en-US" sz="2999">
                <a:solidFill>
                  <a:srgbClr val="000000"/>
                </a:solidFill>
                <a:latin typeface="Cerebri"/>
                <a:ea typeface="Cerebri"/>
                <a:cs typeface="Cerebri"/>
                <a:sym typeface="Cerebri"/>
              </a:rPr>
              <a:t>Click “Classic ribbon” to change your ribbon to the original layout</a:t>
            </a:r>
          </a:p>
        </p:txBody>
      </p:sp>
      <p:grpSp>
        <p:nvGrpSpPr>
          <p:cNvPr id="7" name="Group 7"/>
          <p:cNvGrpSpPr/>
          <p:nvPr/>
        </p:nvGrpSpPr>
        <p:grpSpPr>
          <a:xfrm>
            <a:off x="9256038" y="1837568"/>
            <a:ext cx="8587517" cy="6164190"/>
            <a:chOff x="0" y="0"/>
            <a:chExt cx="11450022" cy="8218920"/>
          </a:xfrm>
        </p:grpSpPr>
        <p:sp>
          <p:nvSpPr>
            <p:cNvPr id="8" name="Freeform 8"/>
            <p:cNvSpPr/>
            <p:nvPr/>
          </p:nvSpPr>
          <p:spPr>
            <a:xfrm>
              <a:off x="0" y="0"/>
              <a:ext cx="11450022" cy="8218920"/>
            </a:xfrm>
            <a:custGeom>
              <a:avLst/>
              <a:gdLst/>
              <a:ahLst/>
              <a:cxnLst/>
              <a:rect l="l" t="t" r="r" b="b"/>
              <a:pathLst>
                <a:path w="11450022" h="8218920">
                  <a:moveTo>
                    <a:pt x="0" y="0"/>
                  </a:moveTo>
                  <a:lnTo>
                    <a:pt x="11450022" y="0"/>
                  </a:lnTo>
                  <a:lnTo>
                    <a:pt x="11450022" y="8218920"/>
                  </a:lnTo>
                  <a:lnTo>
                    <a:pt x="0" y="8218920"/>
                  </a:lnTo>
                  <a:lnTo>
                    <a:pt x="0" y="0"/>
                  </a:lnTo>
                  <a:close/>
                </a:path>
              </a:pathLst>
            </a:custGeom>
            <a:blipFill>
              <a:blip r:embed="rId2"/>
              <a:stretch>
                <a:fillRect/>
              </a:stretch>
            </a:blipFill>
          </p:spPr>
          <p:txBody>
            <a:bodyPr/>
            <a:lstStyle/>
            <a:p>
              <a:endParaRPr lang="en-US"/>
            </a:p>
          </p:txBody>
        </p:sp>
        <p:sp>
          <p:nvSpPr>
            <p:cNvPr id="9" name="Freeform 9"/>
            <p:cNvSpPr/>
            <p:nvPr/>
          </p:nvSpPr>
          <p:spPr>
            <a:xfrm>
              <a:off x="363680" y="2727193"/>
              <a:ext cx="1768910" cy="1632173"/>
            </a:xfrm>
            <a:custGeom>
              <a:avLst/>
              <a:gdLst/>
              <a:ahLst/>
              <a:cxnLst/>
              <a:rect l="l" t="t" r="r" b="b"/>
              <a:pathLst>
                <a:path w="1768910" h="1632173">
                  <a:moveTo>
                    <a:pt x="0" y="0"/>
                  </a:moveTo>
                  <a:lnTo>
                    <a:pt x="1768910" y="0"/>
                  </a:lnTo>
                  <a:lnTo>
                    <a:pt x="1768910" y="1632173"/>
                  </a:lnTo>
                  <a:lnTo>
                    <a:pt x="0" y="1632173"/>
                  </a:lnTo>
                  <a:lnTo>
                    <a:pt x="0" y="0"/>
                  </a:lnTo>
                  <a:close/>
                </a:path>
              </a:pathLst>
            </a:custGeom>
            <a:blipFill>
              <a:blip r:embed="rId3"/>
              <a:stretch>
                <a:fillRect l="-354654" t="-446695" r="-458486" b="-442945"/>
              </a:stretch>
            </a:blipFill>
            <a:ln w="190500" cap="sq">
              <a:solidFill>
                <a:srgbClr val="E5231D"/>
              </a:solidFill>
              <a:prstDash val="solid"/>
              <a:miter/>
            </a:ln>
          </p:spPr>
          <p:txBody>
            <a:bodyPr/>
            <a:lstStyle/>
            <a:p>
              <a:endParaRPr lang="en-US"/>
            </a:p>
          </p:txBody>
        </p:sp>
        <p:sp>
          <p:nvSpPr>
            <p:cNvPr id="10" name="Freeform 10"/>
            <p:cNvSpPr/>
            <p:nvPr/>
          </p:nvSpPr>
          <p:spPr>
            <a:xfrm>
              <a:off x="758861" y="4859400"/>
              <a:ext cx="5994837" cy="1402193"/>
            </a:xfrm>
            <a:custGeom>
              <a:avLst/>
              <a:gdLst/>
              <a:ahLst/>
              <a:cxnLst/>
              <a:rect l="l" t="t" r="r" b="b"/>
              <a:pathLst>
                <a:path w="5994837" h="1402193">
                  <a:moveTo>
                    <a:pt x="0" y="0"/>
                  </a:moveTo>
                  <a:lnTo>
                    <a:pt x="5994837" y="0"/>
                  </a:lnTo>
                  <a:lnTo>
                    <a:pt x="5994837" y="1402192"/>
                  </a:lnTo>
                  <a:lnTo>
                    <a:pt x="0" y="1402192"/>
                  </a:lnTo>
                  <a:lnTo>
                    <a:pt x="0" y="0"/>
                  </a:lnTo>
                  <a:close/>
                </a:path>
              </a:pathLst>
            </a:custGeom>
            <a:blipFill>
              <a:blip r:embed="rId3"/>
              <a:stretch>
                <a:fillRect l="-91723" t="-721914" r="-43519" b="-183827"/>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142311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62025"/>
            <a:ext cx="7197010" cy="5960111"/>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To customize your notifications, such as for emails and event reminders, follow these steps:</a:t>
            </a:r>
          </a:p>
          <a:p>
            <a:pPr algn="just">
              <a:lnSpc>
                <a:spcPts val="4339"/>
              </a:lnSpc>
            </a:pPr>
            <a:endParaRPr lang="en-US" sz="3099">
              <a:solidFill>
                <a:srgbClr val="000000"/>
              </a:solidFill>
              <a:latin typeface="Cerebri"/>
              <a:ea typeface="Cerebri"/>
              <a:cs typeface="Cerebri"/>
              <a:sym typeface="Cerebri"/>
            </a:endParaRPr>
          </a:p>
          <a:p>
            <a:pPr marL="669281" lvl="1" indent="-334641" algn="just">
              <a:lnSpc>
                <a:spcPts val="4339"/>
              </a:lnSpc>
              <a:buAutoNum type="arabicPeriod"/>
            </a:pPr>
            <a:r>
              <a:rPr lang="en-US" sz="3099">
                <a:solidFill>
                  <a:srgbClr val="000000"/>
                </a:solidFill>
                <a:latin typeface="Cerebri"/>
                <a:ea typeface="Cerebri"/>
                <a:cs typeface="Cerebri"/>
                <a:sym typeface="Cerebri"/>
              </a:rPr>
              <a:t>Open Settings by clicking the gear icon on the toolbar</a:t>
            </a:r>
          </a:p>
          <a:p>
            <a:pPr marL="669281" lvl="1" indent="-334641" algn="just">
              <a:lnSpc>
                <a:spcPts val="4339"/>
              </a:lnSpc>
              <a:buAutoNum type="arabicPeriod"/>
            </a:pPr>
            <a:r>
              <a:rPr lang="en-US" sz="3099">
                <a:solidFill>
                  <a:srgbClr val="000000"/>
                </a:solidFill>
                <a:latin typeface="Cerebri"/>
                <a:ea typeface="Cerebri"/>
                <a:cs typeface="Cerebri"/>
                <a:sym typeface="Cerebri"/>
              </a:rPr>
              <a:t>In Settings, click “General,” as seen in the image to the right</a:t>
            </a:r>
          </a:p>
          <a:p>
            <a:pPr marL="669281" lvl="1" indent="-334641" algn="just">
              <a:lnSpc>
                <a:spcPts val="4339"/>
              </a:lnSpc>
              <a:buAutoNum type="arabicPeriod"/>
            </a:pPr>
            <a:r>
              <a:rPr lang="en-US" sz="3099">
                <a:solidFill>
                  <a:srgbClr val="000000"/>
                </a:solidFill>
                <a:latin typeface="Cerebri"/>
                <a:ea typeface="Cerebri"/>
                <a:cs typeface="Cerebri"/>
                <a:sym typeface="Cerebri"/>
              </a:rPr>
              <a:t>Click “Notifications“</a:t>
            </a:r>
          </a:p>
          <a:p>
            <a:pPr marL="669281" lvl="1" indent="-334641" algn="just">
              <a:lnSpc>
                <a:spcPts val="4339"/>
              </a:lnSpc>
              <a:spcBef>
                <a:spcPct val="0"/>
              </a:spcBef>
              <a:buAutoNum type="arabicPeriod"/>
            </a:pPr>
            <a:r>
              <a:rPr lang="en-US" sz="3099">
                <a:solidFill>
                  <a:srgbClr val="000000"/>
                </a:solidFill>
                <a:latin typeface="Cerebri"/>
                <a:ea typeface="Cerebri"/>
                <a:cs typeface="Cerebri"/>
                <a:sym typeface="Cerebri"/>
              </a:rPr>
              <a:t>Select the applicable toggle buttons to switch notifications on and off</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Customize Your Outlook Notifications</a:t>
            </a:r>
          </a:p>
        </p:txBody>
      </p:sp>
      <p:grpSp>
        <p:nvGrpSpPr>
          <p:cNvPr id="7" name="Group 7"/>
          <p:cNvGrpSpPr/>
          <p:nvPr/>
        </p:nvGrpSpPr>
        <p:grpSpPr>
          <a:xfrm>
            <a:off x="7982694" y="1646127"/>
            <a:ext cx="9953864" cy="6994745"/>
            <a:chOff x="0" y="0"/>
            <a:chExt cx="13271818" cy="9326327"/>
          </a:xfrm>
        </p:grpSpPr>
        <p:sp>
          <p:nvSpPr>
            <p:cNvPr id="8" name="Freeform 8"/>
            <p:cNvSpPr/>
            <p:nvPr/>
          </p:nvSpPr>
          <p:spPr>
            <a:xfrm>
              <a:off x="0" y="0"/>
              <a:ext cx="13271818" cy="9326327"/>
            </a:xfrm>
            <a:custGeom>
              <a:avLst/>
              <a:gdLst/>
              <a:ahLst/>
              <a:cxnLst/>
              <a:rect l="l" t="t" r="r" b="b"/>
              <a:pathLst>
                <a:path w="13271818" h="9326327">
                  <a:moveTo>
                    <a:pt x="0" y="0"/>
                  </a:moveTo>
                  <a:lnTo>
                    <a:pt x="13271818" y="0"/>
                  </a:lnTo>
                  <a:lnTo>
                    <a:pt x="13271818" y="9326327"/>
                  </a:lnTo>
                  <a:lnTo>
                    <a:pt x="0" y="9326327"/>
                  </a:lnTo>
                  <a:lnTo>
                    <a:pt x="0" y="0"/>
                  </a:lnTo>
                  <a:close/>
                </a:path>
              </a:pathLst>
            </a:custGeom>
            <a:blipFill>
              <a:blip r:embed="rId2"/>
              <a:stretch>
                <a:fillRect l="-751" r="-751"/>
              </a:stretch>
            </a:blipFill>
          </p:spPr>
          <p:txBody>
            <a:bodyPr/>
            <a:lstStyle/>
            <a:p>
              <a:endParaRPr lang="en-US"/>
            </a:p>
          </p:txBody>
        </p:sp>
        <p:sp>
          <p:nvSpPr>
            <p:cNvPr id="9" name="Freeform 9"/>
            <p:cNvSpPr/>
            <p:nvPr/>
          </p:nvSpPr>
          <p:spPr>
            <a:xfrm>
              <a:off x="0" y="4184850"/>
              <a:ext cx="3223867" cy="1173436"/>
            </a:xfrm>
            <a:custGeom>
              <a:avLst/>
              <a:gdLst/>
              <a:ahLst/>
              <a:cxnLst/>
              <a:rect l="l" t="t" r="r" b="b"/>
              <a:pathLst>
                <a:path w="3223867" h="1173436">
                  <a:moveTo>
                    <a:pt x="0" y="0"/>
                  </a:moveTo>
                  <a:lnTo>
                    <a:pt x="3223867" y="0"/>
                  </a:lnTo>
                  <a:lnTo>
                    <a:pt x="3223867" y="1173436"/>
                  </a:lnTo>
                  <a:lnTo>
                    <a:pt x="0" y="1173436"/>
                  </a:lnTo>
                  <a:lnTo>
                    <a:pt x="0" y="0"/>
                  </a:lnTo>
                  <a:close/>
                </a:path>
              </a:pathLst>
            </a:custGeom>
            <a:blipFill>
              <a:blip r:embed="rId3"/>
              <a:stretch>
                <a:fillRect l="-26624" t="-211626" r="-30848" b="-121009"/>
              </a:stretch>
            </a:blipFill>
            <a:ln w="200025" cap="sq">
              <a:solidFill>
                <a:srgbClr val="E5231D"/>
              </a:solidFill>
              <a:prstDash val="solid"/>
              <a:miter/>
            </a:ln>
          </p:spPr>
          <p:txBody>
            <a:bodyPr/>
            <a:lstStyle/>
            <a:p>
              <a:endParaRPr lang="en-US"/>
            </a:p>
          </p:txBody>
        </p:sp>
        <p:sp>
          <p:nvSpPr>
            <p:cNvPr id="10" name="Freeform 10"/>
            <p:cNvSpPr/>
            <p:nvPr/>
          </p:nvSpPr>
          <p:spPr>
            <a:xfrm>
              <a:off x="4598209" y="2958620"/>
              <a:ext cx="3223867" cy="1173436"/>
            </a:xfrm>
            <a:custGeom>
              <a:avLst/>
              <a:gdLst/>
              <a:ahLst/>
              <a:cxnLst/>
              <a:rect l="l" t="t" r="r" b="b"/>
              <a:pathLst>
                <a:path w="3223867" h="1173436">
                  <a:moveTo>
                    <a:pt x="0" y="0"/>
                  </a:moveTo>
                  <a:lnTo>
                    <a:pt x="3223866" y="0"/>
                  </a:lnTo>
                  <a:lnTo>
                    <a:pt x="3223866" y="1173435"/>
                  </a:lnTo>
                  <a:lnTo>
                    <a:pt x="0" y="1173435"/>
                  </a:lnTo>
                  <a:lnTo>
                    <a:pt x="0" y="0"/>
                  </a:lnTo>
                  <a:close/>
                </a:path>
              </a:pathLst>
            </a:custGeom>
            <a:blipFill>
              <a:blip r:embed="rId3"/>
              <a:stretch>
                <a:fillRect l="-26624" t="-211626" r="-30848" b="-121009"/>
              </a:stretch>
            </a:blipFill>
            <a:ln w="200025"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96684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840339"/>
            <a:ext cx="17011323" cy="3453131"/>
          </a:xfrm>
          <a:prstGeom prst="rect">
            <a:avLst/>
          </a:prstGeom>
        </p:spPr>
        <p:txBody>
          <a:bodyPr lIns="0" tIns="0" rIns="0" bIns="0" rtlCol="0" anchor="t">
            <a:spAutoFit/>
          </a:bodyPr>
          <a:lstStyle/>
          <a:p>
            <a:pPr algn="just">
              <a:lnSpc>
                <a:spcPts val="3919"/>
              </a:lnSpc>
            </a:pPr>
            <a:r>
              <a:rPr lang="en-US" sz="2799">
                <a:solidFill>
                  <a:srgbClr val="000000"/>
                </a:solidFill>
                <a:latin typeface="Cerebri"/>
                <a:ea typeface="Cerebri"/>
                <a:cs typeface="Cerebri"/>
                <a:sym typeface="Cerebri"/>
              </a:rPr>
              <a:t>You can also receive email notifications for calendars that others have shared with you.  To activate shared calendar notifications, follow these steps:</a:t>
            </a:r>
          </a:p>
          <a:p>
            <a:pPr algn="just">
              <a:lnSpc>
                <a:spcPts val="3919"/>
              </a:lnSpc>
            </a:pPr>
            <a:endParaRPr lang="en-US" sz="2799">
              <a:solidFill>
                <a:srgbClr val="000000"/>
              </a:solidFill>
              <a:latin typeface="Cerebri"/>
              <a:ea typeface="Cerebri"/>
              <a:cs typeface="Cerebri"/>
              <a:sym typeface="Cerebri"/>
            </a:endParaRPr>
          </a:p>
          <a:p>
            <a:pPr marL="604513" lvl="1" indent="-302256" algn="just">
              <a:lnSpc>
                <a:spcPts val="3919"/>
              </a:lnSpc>
              <a:buAutoNum type="arabicPeriod"/>
            </a:pPr>
            <a:r>
              <a:rPr lang="en-US" sz="2799">
                <a:solidFill>
                  <a:srgbClr val="000000"/>
                </a:solidFill>
                <a:latin typeface="Cerebri"/>
                <a:ea typeface="Cerebri"/>
                <a:cs typeface="Cerebri"/>
                <a:sym typeface="Cerebri"/>
              </a:rPr>
              <a:t>Open Settings</a:t>
            </a:r>
          </a:p>
          <a:p>
            <a:pPr marL="604513" lvl="1" indent="-302256" algn="just">
              <a:lnSpc>
                <a:spcPts val="3919"/>
              </a:lnSpc>
              <a:buAutoNum type="arabicPeriod"/>
            </a:pPr>
            <a:r>
              <a:rPr lang="en-US" sz="2799">
                <a:solidFill>
                  <a:srgbClr val="000000"/>
                </a:solidFill>
                <a:latin typeface="Cerebri"/>
                <a:ea typeface="Cerebri"/>
                <a:cs typeface="Cerebri"/>
                <a:sym typeface="Cerebri"/>
              </a:rPr>
              <a:t>Select “Calendar,” as seen in the image below</a:t>
            </a:r>
          </a:p>
          <a:p>
            <a:pPr marL="604513" lvl="1" indent="-302256" algn="just">
              <a:lnSpc>
                <a:spcPts val="3919"/>
              </a:lnSpc>
              <a:buAutoNum type="arabicPeriod"/>
            </a:pPr>
            <a:r>
              <a:rPr lang="en-US" sz="2799">
                <a:solidFill>
                  <a:srgbClr val="000000"/>
                </a:solidFill>
                <a:latin typeface="Cerebri"/>
                <a:ea typeface="Cerebri"/>
                <a:cs typeface="Cerebri"/>
                <a:sym typeface="Cerebri"/>
              </a:rPr>
              <a:t>Select “Shared calendars”</a:t>
            </a:r>
          </a:p>
          <a:p>
            <a:pPr marL="604513" lvl="1" indent="-302256" algn="just">
              <a:lnSpc>
                <a:spcPts val="3919"/>
              </a:lnSpc>
              <a:spcBef>
                <a:spcPct val="0"/>
              </a:spcBef>
              <a:buAutoNum type="arabicPeriod"/>
            </a:pPr>
            <a:r>
              <a:rPr lang="en-US" sz="2799">
                <a:solidFill>
                  <a:srgbClr val="000000"/>
                </a:solidFill>
                <a:latin typeface="Cerebri"/>
                <a:ea typeface="Cerebri"/>
                <a:cs typeface="Cerebri"/>
                <a:sym typeface="Cerebri"/>
              </a:rPr>
              <a:t>Click the checkbox for each calendar you want to be notified about</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Set Up Shared Calendar Notifications</a:t>
            </a:r>
          </a:p>
        </p:txBody>
      </p:sp>
      <p:grpSp>
        <p:nvGrpSpPr>
          <p:cNvPr id="7" name="Group 7"/>
          <p:cNvGrpSpPr/>
          <p:nvPr/>
        </p:nvGrpSpPr>
        <p:grpSpPr>
          <a:xfrm>
            <a:off x="395416" y="4424681"/>
            <a:ext cx="17025818" cy="5536564"/>
            <a:chOff x="0" y="0"/>
            <a:chExt cx="22701091" cy="7382085"/>
          </a:xfrm>
        </p:grpSpPr>
        <p:sp>
          <p:nvSpPr>
            <p:cNvPr id="8" name="Freeform 8"/>
            <p:cNvSpPr/>
            <p:nvPr/>
          </p:nvSpPr>
          <p:spPr>
            <a:xfrm>
              <a:off x="0" y="0"/>
              <a:ext cx="22701091" cy="7382085"/>
            </a:xfrm>
            <a:custGeom>
              <a:avLst/>
              <a:gdLst/>
              <a:ahLst/>
              <a:cxnLst/>
              <a:rect l="l" t="t" r="r" b="b"/>
              <a:pathLst>
                <a:path w="22701091" h="7382085">
                  <a:moveTo>
                    <a:pt x="0" y="0"/>
                  </a:moveTo>
                  <a:lnTo>
                    <a:pt x="22701091" y="0"/>
                  </a:lnTo>
                  <a:lnTo>
                    <a:pt x="22701091" y="7382085"/>
                  </a:lnTo>
                  <a:lnTo>
                    <a:pt x="0" y="7382085"/>
                  </a:lnTo>
                  <a:lnTo>
                    <a:pt x="0" y="0"/>
                  </a:lnTo>
                  <a:close/>
                </a:path>
              </a:pathLst>
            </a:custGeom>
            <a:blipFill>
              <a:blip r:embed="rId2"/>
              <a:stretch>
                <a:fillRect b="-31430"/>
              </a:stretch>
            </a:blipFill>
          </p:spPr>
          <p:txBody>
            <a:bodyPr/>
            <a:lstStyle/>
            <a:p>
              <a:endParaRPr lang="en-US"/>
            </a:p>
          </p:txBody>
        </p:sp>
        <p:sp>
          <p:nvSpPr>
            <p:cNvPr id="9" name="Freeform 9"/>
            <p:cNvSpPr/>
            <p:nvPr/>
          </p:nvSpPr>
          <p:spPr>
            <a:xfrm>
              <a:off x="0" y="4570762"/>
              <a:ext cx="3101516" cy="1152134"/>
            </a:xfrm>
            <a:custGeom>
              <a:avLst/>
              <a:gdLst/>
              <a:ahLst/>
              <a:cxnLst/>
              <a:rect l="l" t="t" r="r" b="b"/>
              <a:pathLst>
                <a:path w="3101516" h="1152134">
                  <a:moveTo>
                    <a:pt x="0" y="0"/>
                  </a:moveTo>
                  <a:lnTo>
                    <a:pt x="3101516" y="0"/>
                  </a:lnTo>
                  <a:lnTo>
                    <a:pt x="3101516" y="1152134"/>
                  </a:lnTo>
                  <a:lnTo>
                    <a:pt x="0" y="1152134"/>
                  </a:lnTo>
                  <a:lnTo>
                    <a:pt x="0" y="0"/>
                  </a:lnTo>
                  <a:close/>
                </a:path>
              </a:pathLst>
            </a:custGeom>
            <a:blipFill>
              <a:blip r:embed="rId3"/>
              <a:stretch>
                <a:fillRect l="-20347" t="-170994" b="-52978"/>
              </a:stretch>
            </a:blipFill>
            <a:ln w="190500" cap="sq">
              <a:solidFill>
                <a:srgbClr val="E5231D"/>
              </a:solidFill>
              <a:prstDash val="solid"/>
              <a:miter/>
            </a:ln>
          </p:spPr>
          <p:txBody>
            <a:bodyPr/>
            <a:lstStyle/>
            <a:p>
              <a:endParaRPr lang="en-US"/>
            </a:p>
          </p:txBody>
        </p:sp>
        <p:sp>
          <p:nvSpPr>
            <p:cNvPr id="10" name="Freeform 10"/>
            <p:cNvSpPr/>
            <p:nvPr/>
          </p:nvSpPr>
          <p:spPr>
            <a:xfrm>
              <a:off x="3932029" y="2982931"/>
              <a:ext cx="3187359" cy="1127608"/>
            </a:xfrm>
            <a:custGeom>
              <a:avLst/>
              <a:gdLst/>
              <a:ahLst/>
              <a:cxnLst/>
              <a:rect l="l" t="t" r="r" b="b"/>
              <a:pathLst>
                <a:path w="3187359" h="1127608">
                  <a:moveTo>
                    <a:pt x="0" y="0"/>
                  </a:moveTo>
                  <a:lnTo>
                    <a:pt x="3187358" y="0"/>
                  </a:lnTo>
                  <a:lnTo>
                    <a:pt x="3187358" y="1127607"/>
                  </a:lnTo>
                  <a:lnTo>
                    <a:pt x="0" y="1127607"/>
                  </a:lnTo>
                  <a:lnTo>
                    <a:pt x="0" y="0"/>
                  </a:lnTo>
                  <a:close/>
                </a:path>
              </a:pathLst>
            </a:custGeom>
            <a:blipFill>
              <a:blip r:embed="rId3"/>
              <a:stretch>
                <a:fillRect l="-17106" t="-168188" b="-62831"/>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314430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811562" cy="3436263"/>
            <a:chOff x="0" y="0"/>
            <a:chExt cx="1003868" cy="905024"/>
          </a:xfrm>
        </p:grpSpPr>
        <p:sp>
          <p:nvSpPr>
            <p:cNvPr id="3" name="Freeform 3"/>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54DAFF"/>
            </a:solidFill>
          </p:spPr>
          <p:txBody>
            <a:bodyPr/>
            <a:lstStyle/>
            <a:p>
              <a:endParaRPr lang="en-US"/>
            </a:p>
          </p:txBody>
        </p:sp>
        <p:sp>
          <p:nvSpPr>
            <p:cNvPr id="4" name="TextBox 4"/>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252273" y="3653547"/>
            <a:ext cx="9602728" cy="1704340"/>
          </a:xfrm>
          <a:prstGeom prst="rect">
            <a:avLst/>
          </a:prstGeom>
        </p:spPr>
        <p:txBody>
          <a:bodyPr lIns="0" tIns="0" rIns="0" bIns="0" rtlCol="0" anchor="t">
            <a:spAutoFit/>
          </a:bodyPr>
          <a:lstStyle/>
          <a:p>
            <a:pPr marL="0" lvl="0" indent="0" algn="ctr">
              <a:lnSpc>
                <a:spcPts val="6859"/>
              </a:lnSpc>
              <a:spcBef>
                <a:spcPct val="0"/>
              </a:spcBef>
            </a:pPr>
            <a:r>
              <a:rPr lang="en-US" sz="4899" b="1">
                <a:solidFill>
                  <a:srgbClr val="000000"/>
                </a:solidFill>
                <a:latin typeface="Cerebri Bold"/>
                <a:ea typeface="Cerebri Bold"/>
                <a:cs typeface="Cerebri Bold"/>
                <a:sym typeface="Cerebri Bold"/>
              </a:rPr>
              <a:t>Standardizing Your Calendar &amp; Scheduling Meetings</a:t>
            </a:r>
          </a:p>
        </p:txBody>
      </p:sp>
      <p:grpSp>
        <p:nvGrpSpPr>
          <p:cNvPr id="6" name="Group 6"/>
          <p:cNvGrpSpPr/>
          <p:nvPr/>
        </p:nvGrpSpPr>
        <p:grpSpPr>
          <a:xfrm>
            <a:off x="0" y="0"/>
            <a:ext cx="3363110" cy="3039341"/>
            <a:chOff x="0" y="0"/>
            <a:chExt cx="885757" cy="800485"/>
          </a:xfrm>
        </p:grpSpPr>
        <p:sp>
          <p:nvSpPr>
            <p:cNvPr id="7" name="Freeform 7"/>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8" name="TextBox 8"/>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4476438" y="0"/>
            <a:ext cx="3811562" cy="3436263"/>
            <a:chOff x="0" y="0"/>
            <a:chExt cx="1003868" cy="905024"/>
          </a:xfrm>
        </p:grpSpPr>
        <p:sp>
          <p:nvSpPr>
            <p:cNvPr id="10" name="Freeform 10"/>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249EE4"/>
            </a:solidFill>
          </p:spPr>
          <p:txBody>
            <a:bodyPr/>
            <a:lstStyle/>
            <a:p>
              <a:endParaRPr lang="en-US"/>
            </a:p>
          </p:txBody>
        </p:sp>
        <p:sp>
          <p:nvSpPr>
            <p:cNvPr id="11" name="TextBox 11"/>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6850737"/>
            <a:ext cx="3811562" cy="3436263"/>
            <a:chOff x="0" y="0"/>
            <a:chExt cx="1003868" cy="905024"/>
          </a:xfrm>
        </p:grpSpPr>
        <p:sp>
          <p:nvSpPr>
            <p:cNvPr id="13" name="Freeform 13"/>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0078D4"/>
            </a:solidFill>
          </p:spPr>
          <p:txBody>
            <a:bodyPr/>
            <a:lstStyle/>
            <a:p>
              <a:endParaRPr lang="en-US"/>
            </a:p>
          </p:txBody>
        </p:sp>
        <p:sp>
          <p:nvSpPr>
            <p:cNvPr id="14" name="TextBox 14"/>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0" y="7247659"/>
            <a:ext cx="3363110" cy="3039341"/>
            <a:chOff x="0" y="0"/>
            <a:chExt cx="885757" cy="800485"/>
          </a:xfrm>
        </p:grpSpPr>
        <p:sp>
          <p:nvSpPr>
            <p:cNvPr id="16" name="Freeform 16"/>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17" name="TextBox 17"/>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463907" y="6850737"/>
            <a:ext cx="3811562" cy="3436263"/>
            <a:chOff x="0" y="0"/>
            <a:chExt cx="1003868" cy="905024"/>
          </a:xfrm>
        </p:grpSpPr>
        <p:sp>
          <p:nvSpPr>
            <p:cNvPr id="19" name="Freeform 19"/>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034FA0"/>
            </a:solidFill>
          </p:spPr>
          <p:txBody>
            <a:bodyPr/>
            <a:lstStyle/>
            <a:p>
              <a:endParaRPr lang="en-US"/>
            </a:p>
          </p:txBody>
        </p:sp>
        <p:sp>
          <p:nvSpPr>
            <p:cNvPr id="20" name="TextBox 20"/>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4912358" y="7247659"/>
            <a:ext cx="3363110" cy="3039341"/>
            <a:chOff x="0" y="0"/>
            <a:chExt cx="885757" cy="800485"/>
          </a:xfrm>
        </p:grpSpPr>
        <p:sp>
          <p:nvSpPr>
            <p:cNvPr id="22" name="Freeform 22"/>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23" name="TextBox 23"/>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8187891" y="1737003"/>
            <a:ext cx="1912219" cy="1642110"/>
          </a:xfrm>
          <a:prstGeom prst="rect">
            <a:avLst/>
          </a:prstGeom>
        </p:spPr>
        <p:txBody>
          <a:bodyPr lIns="0" tIns="0" rIns="0" bIns="0" rtlCol="0" anchor="t">
            <a:spAutoFit/>
          </a:bodyPr>
          <a:lstStyle/>
          <a:p>
            <a:pPr marL="0" lvl="0" indent="0" algn="ctr">
              <a:lnSpc>
                <a:spcPts val="13439"/>
              </a:lnSpc>
              <a:spcBef>
                <a:spcPct val="0"/>
              </a:spcBef>
            </a:pPr>
            <a:r>
              <a:rPr lang="en-US" sz="9600">
                <a:solidFill>
                  <a:srgbClr val="000000"/>
                </a:solidFill>
                <a:latin typeface="Cerebri"/>
                <a:ea typeface="Cerebri"/>
                <a:cs typeface="Cerebri"/>
                <a:sym typeface="Cerebri"/>
              </a:rPr>
              <a:t>(2)</a:t>
            </a:r>
          </a:p>
        </p:txBody>
      </p:sp>
      <p:sp>
        <p:nvSpPr>
          <p:cNvPr id="25" name="TextBox 25"/>
          <p:cNvSpPr txBox="1"/>
          <p:nvPr/>
        </p:nvSpPr>
        <p:spPr>
          <a:xfrm>
            <a:off x="4191854" y="5672213"/>
            <a:ext cx="9723565" cy="2785745"/>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Cerebri"/>
                <a:ea typeface="Cerebri"/>
                <a:cs typeface="Cerebri"/>
                <a:sym typeface="Cerebri"/>
              </a:rPr>
              <a:t>Now that you’ve reviewed the new Outlook, it’s time to explore how to optimize your calendar.  This module includes best practices for creating calendar events and a variety of tools to quickly schedule meetings.</a:t>
            </a:r>
          </a:p>
        </p:txBody>
      </p:sp>
      <p:grpSp>
        <p:nvGrpSpPr>
          <p:cNvPr id="26" name="Group 26"/>
          <p:cNvGrpSpPr/>
          <p:nvPr/>
        </p:nvGrpSpPr>
        <p:grpSpPr>
          <a:xfrm>
            <a:off x="14921883" y="0"/>
            <a:ext cx="3366117" cy="3039341"/>
            <a:chOff x="0" y="0"/>
            <a:chExt cx="886549" cy="800485"/>
          </a:xfrm>
        </p:grpSpPr>
        <p:sp>
          <p:nvSpPr>
            <p:cNvPr id="27" name="Freeform 27"/>
            <p:cNvSpPr/>
            <p:nvPr/>
          </p:nvSpPr>
          <p:spPr>
            <a:xfrm>
              <a:off x="0" y="0"/>
              <a:ext cx="886549" cy="800485"/>
            </a:xfrm>
            <a:custGeom>
              <a:avLst/>
              <a:gdLst/>
              <a:ahLst/>
              <a:cxnLst/>
              <a:rect l="l" t="t" r="r" b="b"/>
              <a:pathLst>
                <a:path w="886549" h="800485">
                  <a:moveTo>
                    <a:pt x="0" y="0"/>
                  </a:moveTo>
                  <a:lnTo>
                    <a:pt x="886549" y="0"/>
                  </a:lnTo>
                  <a:lnTo>
                    <a:pt x="886549" y="800485"/>
                  </a:lnTo>
                  <a:lnTo>
                    <a:pt x="0" y="800485"/>
                  </a:lnTo>
                  <a:close/>
                </a:path>
              </a:pathLst>
            </a:custGeom>
            <a:solidFill>
              <a:srgbClr val="FFFFFF"/>
            </a:solidFill>
          </p:spPr>
          <p:txBody>
            <a:bodyPr/>
            <a:lstStyle/>
            <a:p>
              <a:endParaRPr lang="en-US"/>
            </a:p>
          </p:txBody>
        </p:sp>
        <p:sp>
          <p:nvSpPr>
            <p:cNvPr id="28" name="TextBox 28"/>
            <p:cNvSpPr txBox="1"/>
            <p:nvPr/>
          </p:nvSpPr>
          <p:spPr>
            <a:xfrm>
              <a:off x="0" y="-38100"/>
              <a:ext cx="886549" cy="83858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5363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62025"/>
            <a:ext cx="15716062" cy="5417186"/>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Currently, when a task is put on your calendar for time blocking, it interferes with the ability to effectively schedule meetings.  Whenever a task is scheduled as an event, you are most likely still available for a meeting at that time.  However, when you or a colleague is trying to schedule a meeting, you will appear as unavailable for whenever the task is scheduled.</a:t>
            </a:r>
          </a:p>
          <a:p>
            <a:pPr algn="just">
              <a:lnSpc>
                <a:spcPts val="4339"/>
              </a:lnSpc>
            </a:pPr>
            <a:endParaRPr lang="en-US" sz="3099">
              <a:solidFill>
                <a:srgbClr val="000000"/>
              </a:solidFill>
              <a:latin typeface="Cerebri"/>
              <a:ea typeface="Cerebri"/>
              <a:cs typeface="Cerebri"/>
              <a:sym typeface="Cerebri"/>
            </a:endParaRPr>
          </a:p>
          <a:p>
            <a:pPr marL="0" lvl="0" indent="0" algn="just">
              <a:lnSpc>
                <a:spcPts val="4339"/>
              </a:lnSpc>
              <a:spcBef>
                <a:spcPct val="0"/>
              </a:spcBef>
            </a:pPr>
            <a:r>
              <a:rPr lang="en-US" sz="3099">
                <a:solidFill>
                  <a:srgbClr val="000000"/>
                </a:solidFill>
                <a:latin typeface="Cerebri"/>
                <a:ea typeface="Cerebri"/>
                <a:cs typeface="Cerebri"/>
                <a:sym typeface="Cerebri"/>
              </a:rPr>
              <a:t>So, by moving tasks out of your calendar to Planner, everyone will be able to easily schedule meetings without questions about someone’s availability.  This transition will also ensure proper functioning of the tools you can use to schedule meetings.  We will explore these tools later in this module, including your Scheduling Assistant!</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Why Is It Important to Move My Tasks from Calendar to Planner?</a:t>
            </a:r>
          </a:p>
        </p:txBody>
      </p:sp>
    </p:spTree>
    <p:extLst>
      <p:ext uri="{BB962C8B-B14F-4D97-AF65-F5344CB8AC3E}">
        <p14:creationId xmlns:p14="http://schemas.microsoft.com/office/powerpoint/2010/main" val="346321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71550"/>
            <a:ext cx="10681946" cy="7698741"/>
          </a:xfrm>
          <a:prstGeom prst="rect">
            <a:avLst/>
          </a:prstGeom>
        </p:spPr>
        <p:txBody>
          <a:bodyPr lIns="0" tIns="0" rIns="0" bIns="0" rtlCol="0" anchor="t">
            <a:spAutoFit/>
          </a:bodyPr>
          <a:lstStyle/>
          <a:p>
            <a:pPr algn="just">
              <a:lnSpc>
                <a:spcPts val="4059"/>
              </a:lnSpc>
            </a:pPr>
            <a:r>
              <a:rPr lang="en-US" sz="2899">
                <a:solidFill>
                  <a:srgbClr val="000000"/>
                </a:solidFill>
                <a:latin typeface="Cerebri"/>
                <a:ea typeface="Cerebri"/>
                <a:cs typeface="Cerebri"/>
                <a:sym typeface="Cerebri"/>
              </a:rPr>
              <a:t>Over time, you will grow more comfortable with using Planner for your tasks.  For now, an action you can take today is editing your availability for any events that are time blocking for tasks.  Unless you are truly not available, follow these steps:</a:t>
            </a:r>
          </a:p>
          <a:p>
            <a:pPr algn="just">
              <a:lnSpc>
                <a:spcPts val="4059"/>
              </a:lnSpc>
            </a:pPr>
            <a:endParaRPr lang="en-US" sz="2899">
              <a:solidFill>
                <a:srgbClr val="000000"/>
              </a:solidFill>
              <a:latin typeface="Cerebri"/>
              <a:ea typeface="Cerebri"/>
              <a:cs typeface="Cerebri"/>
              <a:sym typeface="Cerebri"/>
            </a:endParaRPr>
          </a:p>
          <a:p>
            <a:pPr marL="626102" lvl="1" indent="-313051" algn="just">
              <a:lnSpc>
                <a:spcPts val="4059"/>
              </a:lnSpc>
              <a:buAutoNum type="arabicPeriod"/>
            </a:pPr>
            <a:r>
              <a:rPr lang="en-US" sz="2899">
                <a:solidFill>
                  <a:srgbClr val="000000"/>
                </a:solidFill>
                <a:latin typeface="Cerebri"/>
                <a:ea typeface="Cerebri"/>
                <a:cs typeface="Cerebri"/>
                <a:sym typeface="Cerebri"/>
              </a:rPr>
              <a:t>In Outlook, open your calendar (not the calendar shortcut)</a:t>
            </a:r>
          </a:p>
          <a:p>
            <a:pPr marL="626102" lvl="1" indent="-313051" algn="just">
              <a:lnSpc>
                <a:spcPts val="4059"/>
              </a:lnSpc>
              <a:buAutoNum type="arabicPeriod"/>
            </a:pPr>
            <a:r>
              <a:rPr lang="en-US" sz="2899">
                <a:solidFill>
                  <a:srgbClr val="000000"/>
                </a:solidFill>
                <a:latin typeface="Cerebri"/>
                <a:ea typeface="Cerebri"/>
                <a:cs typeface="Cerebri"/>
                <a:sym typeface="Cerebri"/>
              </a:rPr>
              <a:t>Right click on each event that is a task to open an options menu</a:t>
            </a:r>
          </a:p>
          <a:p>
            <a:pPr marL="626102" lvl="1" indent="-313051" algn="just">
              <a:lnSpc>
                <a:spcPts val="4059"/>
              </a:lnSpc>
              <a:buAutoNum type="arabicPeriod"/>
            </a:pPr>
            <a:r>
              <a:rPr lang="en-US" sz="2899">
                <a:solidFill>
                  <a:srgbClr val="000000"/>
                </a:solidFill>
                <a:latin typeface="Cerebri"/>
                <a:ea typeface="Cerebri"/>
                <a:cs typeface="Cerebri"/>
                <a:sym typeface="Cerebri"/>
              </a:rPr>
              <a:t>Locate “Show as” and click “Free,” as seen in the image to the right</a:t>
            </a:r>
          </a:p>
          <a:p>
            <a:pPr algn="just">
              <a:lnSpc>
                <a:spcPts val="4059"/>
              </a:lnSpc>
            </a:pPr>
            <a:endParaRPr lang="en-US" sz="2899">
              <a:solidFill>
                <a:srgbClr val="000000"/>
              </a:solidFill>
              <a:latin typeface="Cerebri"/>
              <a:ea typeface="Cerebri"/>
              <a:cs typeface="Cerebri"/>
              <a:sym typeface="Cerebri"/>
            </a:endParaRPr>
          </a:p>
          <a:p>
            <a:pPr marL="0" lvl="0" indent="0" algn="just">
              <a:lnSpc>
                <a:spcPts val="4059"/>
              </a:lnSpc>
              <a:spcBef>
                <a:spcPct val="0"/>
              </a:spcBef>
            </a:pPr>
            <a:r>
              <a:rPr lang="en-US" sz="2899">
                <a:solidFill>
                  <a:srgbClr val="000000"/>
                </a:solidFill>
                <a:latin typeface="Cerebri"/>
                <a:ea typeface="Cerebri"/>
                <a:cs typeface="Cerebri"/>
                <a:sym typeface="Cerebri"/>
              </a:rPr>
              <a:t>For any shared calendars and events from others, such as time off and activities, you will need to complete these steps as well.  This will ensure that any shared events also do not interfere with scheduling.</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Effectively Use Time Blocking in Your Calendar</a:t>
            </a:r>
          </a:p>
        </p:txBody>
      </p:sp>
      <p:grpSp>
        <p:nvGrpSpPr>
          <p:cNvPr id="7" name="Group 7"/>
          <p:cNvGrpSpPr/>
          <p:nvPr/>
        </p:nvGrpSpPr>
        <p:grpSpPr>
          <a:xfrm>
            <a:off x="11521561" y="1028700"/>
            <a:ext cx="6766439" cy="8779241"/>
            <a:chOff x="0" y="0"/>
            <a:chExt cx="9021919" cy="11705654"/>
          </a:xfrm>
        </p:grpSpPr>
        <p:sp>
          <p:nvSpPr>
            <p:cNvPr id="8" name="Freeform 8"/>
            <p:cNvSpPr/>
            <p:nvPr/>
          </p:nvSpPr>
          <p:spPr>
            <a:xfrm>
              <a:off x="0" y="0"/>
              <a:ext cx="9021919" cy="11705654"/>
            </a:xfrm>
            <a:custGeom>
              <a:avLst/>
              <a:gdLst/>
              <a:ahLst/>
              <a:cxnLst/>
              <a:rect l="l" t="t" r="r" b="b"/>
              <a:pathLst>
                <a:path w="9021919" h="11705654">
                  <a:moveTo>
                    <a:pt x="0" y="0"/>
                  </a:moveTo>
                  <a:lnTo>
                    <a:pt x="9021919" y="0"/>
                  </a:lnTo>
                  <a:lnTo>
                    <a:pt x="9021919" y="11705654"/>
                  </a:lnTo>
                  <a:lnTo>
                    <a:pt x="0" y="11705654"/>
                  </a:lnTo>
                  <a:lnTo>
                    <a:pt x="0" y="0"/>
                  </a:lnTo>
                  <a:close/>
                </a:path>
              </a:pathLst>
            </a:custGeom>
            <a:blipFill>
              <a:blip r:embed="rId2"/>
              <a:stretch>
                <a:fillRect/>
              </a:stretch>
            </a:blipFill>
          </p:spPr>
          <p:txBody>
            <a:bodyPr/>
            <a:lstStyle/>
            <a:p>
              <a:endParaRPr lang="en-US"/>
            </a:p>
          </p:txBody>
        </p:sp>
        <p:sp>
          <p:nvSpPr>
            <p:cNvPr id="9" name="Freeform 9"/>
            <p:cNvSpPr/>
            <p:nvPr/>
          </p:nvSpPr>
          <p:spPr>
            <a:xfrm>
              <a:off x="1474321" y="6972001"/>
              <a:ext cx="3717290" cy="1255684"/>
            </a:xfrm>
            <a:custGeom>
              <a:avLst/>
              <a:gdLst/>
              <a:ahLst/>
              <a:cxnLst/>
              <a:rect l="l" t="t" r="r" b="b"/>
              <a:pathLst>
                <a:path w="3717290" h="1255684">
                  <a:moveTo>
                    <a:pt x="0" y="0"/>
                  </a:moveTo>
                  <a:lnTo>
                    <a:pt x="3717290" y="0"/>
                  </a:lnTo>
                  <a:lnTo>
                    <a:pt x="3717290" y="1255685"/>
                  </a:lnTo>
                  <a:lnTo>
                    <a:pt x="0" y="1255685"/>
                  </a:lnTo>
                  <a:lnTo>
                    <a:pt x="0" y="0"/>
                  </a:lnTo>
                  <a:close/>
                </a:path>
              </a:pathLst>
            </a:custGeom>
            <a:blipFill>
              <a:blip r:embed="rId3"/>
              <a:stretch>
                <a:fillRect l="-20347" t="-188345" b="-67928"/>
              </a:stretch>
            </a:blipFill>
            <a:ln w="190500" cap="sq">
              <a:solidFill>
                <a:srgbClr val="E5231D"/>
              </a:solidFill>
              <a:prstDash val="solid"/>
              <a:miter/>
            </a:ln>
          </p:spPr>
          <p:txBody>
            <a:bodyPr/>
            <a:lstStyle/>
            <a:p>
              <a:endParaRPr lang="en-US"/>
            </a:p>
          </p:txBody>
        </p:sp>
        <p:sp>
          <p:nvSpPr>
            <p:cNvPr id="10" name="Freeform 10"/>
            <p:cNvSpPr/>
            <p:nvPr/>
          </p:nvSpPr>
          <p:spPr>
            <a:xfrm>
              <a:off x="5526793" y="7730291"/>
              <a:ext cx="3233251" cy="1111944"/>
            </a:xfrm>
            <a:custGeom>
              <a:avLst/>
              <a:gdLst/>
              <a:ahLst/>
              <a:cxnLst/>
              <a:rect l="l" t="t" r="r" b="b"/>
              <a:pathLst>
                <a:path w="3233251" h="1111944">
                  <a:moveTo>
                    <a:pt x="0" y="0"/>
                  </a:moveTo>
                  <a:lnTo>
                    <a:pt x="3233252" y="0"/>
                  </a:lnTo>
                  <a:lnTo>
                    <a:pt x="3233252" y="1111944"/>
                  </a:lnTo>
                  <a:lnTo>
                    <a:pt x="0" y="1111944"/>
                  </a:lnTo>
                  <a:lnTo>
                    <a:pt x="0" y="0"/>
                  </a:lnTo>
                  <a:close/>
                </a:path>
              </a:pathLst>
            </a:custGeom>
            <a:blipFill>
              <a:blip r:embed="rId3"/>
              <a:stretch>
                <a:fillRect l="-28866" t="-207108" b="-67601"/>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355794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971550"/>
            <a:ext cx="7453307" cy="6493510"/>
          </a:xfrm>
          <a:prstGeom prst="rect">
            <a:avLst/>
          </a:prstGeom>
        </p:spPr>
        <p:txBody>
          <a:bodyPr lIns="0" tIns="0" rIns="0" bIns="0" rtlCol="0" anchor="t">
            <a:spAutoFit/>
          </a:bodyPr>
          <a:lstStyle/>
          <a:p>
            <a:pPr algn="just">
              <a:lnSpc>
                <a:spcPts val="4340"/>
              </a:lnSpc>
            </a:pPr>
            <a:r>
              <a:rPr lang="en-US" sz="3100">
                <a:solidFill>
                  <a:srgbClr val="000000"/>
                </a:solidFill>
                <a:latin typeface="Cerebri"/>
                <a:ea typeface="Cerebri"/>
                <a:cs typeface="Cerebri"/>
                <a:sym typeface="Cerebri"/>
              </a:rPr>
              <a:t>Along with standardizing how we manage our tasks, it’s important to properly color code calendar events.  By following the color codes of WLR, you will help everyone and any future AI processes easily understand your calendar. The color codes for each type of event are found in the table to the right.</a:t>
            </a:r>
          </a:p>
          <a:p>
            <a:pPr algn="just">
              <a:lnSpc>
                <a:spcPts val="4340"/>
              </a:lnSpc>
            </a:pPr>
            <a:endParaRPr lang="en-US" sz="3100">
              <a:solidFill>
                <a:srgbClr val="000000"/>
              </a:solidFill>
              <a:latin typeface="Cerebri"/>
              <a:ea typeface="Cerebri"/>
              <a:cs typeface="Cerebri"/>
              <a:sym typeface="Cerebri"/>
            </a:endParaRPr>
          </a:p>
          <a:p>
            <a:pPr algn="just">
              <a:lnSpc>
                <a:spcPts val="4340"/>
              </a:lnSpc>
            </a:pPr>
            <a:r>
              <a:rPr lang="en-US" sz="3100">
                <a:solidFill>
                  <a:srgbClr val="000000"/>
                </a:solidFill>
                <a:latin typeface="Cerebri"/>
                <a:ea typeface="Cerebri"/>
                <a:cs typeface="Cerebri"/>
                <a:sym typeface="Cerebri"/>
              </a:rPr>
              <a:t>You can use anything outside of these standard colors for your own personal use.</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aphicFrame>
        <p:nvGraphicFramePr>
          <p:cNvPr id="6" name="Table 6"/>
          <p:cNvGraphicFramePr>
            <a:graphicFrameLocks noGrp="1"/>
          </p:cNvGraphicFramePr>
          <p:nvPr/>
        </p:nvGraphicFramePr>
        <p:xfrm>
          <a:off x="8252367" y="1028700"/>
          <a:ext cx="9599788" cy="7908636"/>
        </p:xfrm>
        <a:graphic>
          <a:graphicData uri="http://schemas.openxmlformats.org/drawingml/2006/table">
            <a:tbl>
              <a:tblPr/>
              <a:tblGrid>
                <a:gridCol w="4553076">
                  <a:extLst>
                    <a:ext uri="{9D8B030D-6E8A-4147-A177-3AD203B41FA5}">
                      <a16:colId xmlns:a16="http://schemas.microsoft.com/office/drawing/2014/main" val="20000"/>
                    </a:ext>
                  </a:extLst>
                </a:gridCol>
                <a:gridCol w="5046712">
                  <a:extLst>
                    <a:ext uri="{9D8B030D-6E8A-4147-A177-3AD203B41FA5}">
                      <a16:colId xmlns:a16="http://schemas.microsoft.com/office/drawing/2014/main" val="20001"/>
                    </a:ext>
                  </a:extLst>
                </a:gridCol>
              </a:tblGrid>
              <a:tr h="985281">
                <a:tc>
                  <a:txBody>
                    <a:bodyPr/>
                    <a:lstStyle/>
                    <a:p>
                      <a:pPr algn="ctr">
                        <a:lnSpc>
                          <a:spcPts val="2799"/>
                        </a:lnSpc>
                        <a:defRPr/>
                      </a:pPr>
                      <a:r>
                        <a:rPr lang="en-US" sz="1999" b="1">
                          <a:solidFill>
                            <a:srgbClr val="000000"/>
                          </a:solidFill>
                          <a:latin typeface="Cerebri Bold"/>
                          <a:ea typeface="Cerebri Bold"/>
                          <a:cs typeface="Cerebri Bold"/>
                          <a:sym typeface="Cerebri Bold"/>
                        </a:rPr>
                        <a:t>Event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FFFF"/>
                    </a:solidFill>
                  </a:tcPr>
                </a:tc>
                <a:tc>
                  <a:txBody>
                    <a:bodyPr/>
                    <a:lstStyle/>
                    <a:p>
                      <a:pPr algn="ctr">
                        <a:lnSpc>
                          <a:spcPts val="2799"/>
                        </a:lnSpc>
                        <a:defRPr/>
                      </a:pPr>
                      <a:r>
                        <a:rPr lang="en-US" sz="1999" b="1">
                          <a:solidFill>
                            <a:srgbClr val="000000"/>
                          </a:solidFill>
                          <a:latin typeface="Cerebri Bold"/>
                          <a:ea typeface="Cerebri Bold"/>
                          <a:cs typeface="Cerebri Bold"/>
                          <a:sym typeface="Cerebri Bold"/>
                        </a:rPr>
                        <a:t>Color Name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95993">
                <a:tc>
                  <a:txBody>
                    <a:bodyPr/>
                    <a:lstStyle/>
                    <a:p>
                      <a:pPr algn="ctr">
                        <a:lnSpc>
                          <a:spcPts val="2799"/>
                        </a:lnSpc>
                        <a:defRPr/>
                      </a:pPr>
                      <a:r>
                        <a:rPr lang="en-US" sz="1999">
                          <a:solidFill>
                            <a:srgbClr val="000000"/>
                          </a:solidFill>
                          <a:latin typeface="Cerebri"/>
                          <a:ea typeface="Cerebri"/>
                          <a:cs typeface="Cerebri"/>
                          <a:sym typeface="Cerebri"/>
                        </a:rPr>
                        <a:t>Conference Call/Phone Call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DEDED"/>
                    </a:solidFill>
                  </a:tcPr>
                </a:tc>
                <a:tc>
                  <a:txBody>
                    <a:bodyPr/>
                    <a:lstStyle/>
                    <a:p>
                      <a:pPr algn="ctr">
                        <a:lnSpc>
                          <a:spcPts val="2799"/>
                        </a:lnSpc>
                        <a:defRPr/>
                      </a:pPr>
                      <a:r>
                        <a:rPr lang="en-US" sz="1999">
                          <a:solidFill>
                            <a:srgbClr val="FFFFFF"/>
                          </a:solidFill>
                          <a:latin typeface="Cerebri"/>
                          <a:ea typeface="Cerebri"/>
                          <a:cs typeface="Cerebri"/>
                          <a:sym typeface="Cerebri"/>
                        </a:rPr>
                        <a:t>Plum (Magenta)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85155A"/>
                    </a:solidFill>
                  </a:tcPr>
                </a:tc>
                <a:extLst>
                  <a:ext uri="{0D108BD9-81ED-4DB2-BD59-A6C34878D82A}">
                    <a16:rowId xmlns:a16="http://schemas.microsoft.com/office/drawing/2014/main" val="10001"/>
                  </a:ext>
                </a:extLst>
              </a:tr>
              <a:tr h="985281">
                <a:tc>
                  <a:txBody>
                    <a:bodyPr/>
                    <a:lstStyle/>
                    <a:p>
                      <a:pPr algn="ctr">
                        <a:lnSpc>
                          <a:spcPts val="2799"/>
                        </a:lnSpc>
                        <a:defRPr/>
                      </a:pPr>
                      <a:r>
                        <a:rPr lang="en-US" sz="1999">
                          <a:solidFill>
                            <a:srgbClr val="000000"/>
                          </a:solidFill>
                          <a:latin typeface="Cerebri"/>
                          <a:ea typeface="Cerebri"/>
                          <a:cs typeface="Cerebri"/>
                          <a:sym typeface="Cerebri"/>
                        </a:rPr>
                        <a:t>Corporate Event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DEDED"/>
                    </a:solidFill>
                  </a:tcPr>
                </a:tc>
                <a:tc>
                  <a:txBody>
                    <a:bodyPr/>
                    <a:lstStyle/>
                    <a:p>
                      <a:pPr algn="ctr">
                        <a:lnSpc>
                          <a:spcPts val="2799"/>
                        </a:lnSpc>
                        <a:defRPr/>
                      </a:pPr>
                      <a:r>
                        <a:rPr lang="en-US" sz="1999">
                          <a:solidFill>
                            <a:srgbClr val="FFFFFF"/>
                          </a:solidFill>
                          <a:latin typeface="Cerebri"/>
                          <a:ea typeface="Cerebri"/>
                          <a:cs typeface="Cerebri"/>
                          <a:sym typeface="Cerebri"/>
                        </a:rPr>
                        <a:t>Steel (Blue)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F6679"/>
                    </a:solidFill>
                  </a:tcPr>
                </a:tc>
                <a:extLst>
                  <a:ext uri="{0D108BD9-81ED-4DB2-BD59-A6C34878D82A}">
                    <a16:rowId xmlns:a16="http://schemas.microsoft.com/office/drawing/2014/main" val="10002"/>
                  </a:ext>
                </a:extLst>
              </a:tr>
              <a:tr h="985281">
                <a:tc>
                  <a:txBody>
                    <a:bodyPr/>
                    <a:lstStyle/>
                    <a:p>
                      <a:pPr algn="ctr">
                        <a:lnSpc>
                          <a:spcPts val="2799"/>
                        </a:lnSpc>
                        <a:defRPr/>
                      </a:pPr>
                      <a:r>
                        <a:rPr lang="en-US" sz="1999">
                          <a:solidFill>
                            <a:srgbClr val="000000"/>
                          </a:solidFill>
                          <a:latin typeface="Cerebri"/>
                          <a:ea typeface="Cerebri"/>
                          <a:cs typeface="Cerebri"/>
                          <a:sym typeface="Cerebri"/>
                        </a:rPr>
                        <a:t>External Meeting</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DEDED"/>
                    </a:solidFill>
                  </a:tcPr>
                </a:tc>
                <a:tc>
                  <a:txBody>
                    <a:bodyPr/>
                    <a:lstStyle/>
                    <a:p>
                      <a:pPr algn="ctr">
                        <a:lnSpc>
                          <a:spcPts val="2799"/>
                        </a:lnSpc>
                        <a:defRPr/>
                      </a:pPr>
                      <a:r>
                        <a:rPr lang="en-US" sz="1999">
                          <a:solidFill>
                            <a:srgbClr val="FFFFFF"/>
                          </a:solidFill>
                          <a:latin typeface="Cerebri"/>
                          <a:ea typeface="Cerebri"/>
                          <a:cs typeface="Cerebri"/>
                          <a:sym typeface="Cerebri"/>
                        </a:rPr>
                        <a:t>Cranberry (Red)</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F2636"/>
                    </a:solidFill>
                  </a:tcPr>
                </a:tc>
                <a:extLst>
                  <a:ext uri="{0D108BD9-81ED-4DB2-BD59-A6C34878D82A}">
                    <a16:rowId xmlns:a16="http://schemas.microsoft.com/office/drawing/2014/main" val="10003"/>
                  </a:ext>
                </a:extLst>
              </a:tr>
              <a:tr h="985281">
                <a:tc>
                  <a:txBody>
                    <a:bodyPr/>
                    <a:lstStyle/>
                    <a:p>
                      <a:pPr algn="ctr">
                        <a:lnSpc>
                          <a:spcPts val="2799"/>
                        </a:lnSpc>
                        <a:defRPr/>
                      </a:pPr>
                      <a:r>
                        <a:rPr lang="en-US" sz="1999">
                          <a:solidFill>
                            <a:srgbClr val="000000"/>
                          </a:solidFill>
                          <a:latin typeface="Cerebri"/>
                          <a:ea typeface="Cerebri"/>
                          <a:cs typeface="Cerebri"/>
                          <a:sym typeface="Cerebri"/>
                        </a:rPr>
                        <a:t>Internal Meeting</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DEDED"/>
                    </a:solidFill>
                  </a:tcPr>
                </a:tc>
                <a:tc>
                  <a:txBody>
                    <a:bodyPr/>
                    <a:lstStyle/>
                    <a:p>
                      <a:pPr algn="ctr">
                        <a:lnSpc>
                          <a:spcPts val="2799"/>
                        </a:lnSpc>
                        <a:defRPr/>
                      </a:pPr>
                      <a:r>
                        <a:rPr lang="en-US" sz="1999">
                          <a:solidFill>
                            <a:srgbClr val="000000"/>
                          </a:solidFill>
                          <a:latin typeface="Cerebri"/>
                          <a:ea typeface="Cerebri"/>
                          <a:cs typeface="Cerebri"/>
                          <a:sym typeface="Cerebri"/>
                        </a:rPr>
                        <a:t>Sky Blue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15C1F0"/>
                    </a:solidFill>
                  </a:tcPr>
                </a:tc>
                <a:extLst>
                  <a:ext uri="{0D108BD9-81ED-4DB2-BD59-A6C34878D82A}">
                    <a16:rowId xmlns:a16="http://schemas.microsoft.com/office/drawing/2014/main" val="10004"/>
                  </a:ext>
                </a:extLst>
              </a:tr>
              <a:tr h="985281">
                <a:tc>
                  <a:txBody>
                    <a:bodyPr/>
                    <a:lstStyle/>
                    <a:p>
                      <a:pPr algn="ctr">
                        <a:lnSpc>
                          <a:spcPts val="2799"/>
                        </a:lnSpc>
                        <a:defRPr/>
                      </a:pPr>
                      <a:r>
                        <a:rPr lang="en-US" sz="1999">
                          <a:solidFill>
                            <a:srgbClr val="000000"/>
                          </a:solidFill>
                          <a:latin typeface="Cerebri"/>
                          <a:ea typeface="Cerebri"/>
                          <a:cs typeface="Cerebri"/>
                          <a:sym typeface="Cerebri"/>
                        </a:rPr>
                        <a:t>Leadership/DH Out of Office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DEDED"/>
                    </a:solidFill>
                  </a:tcPr>
                </a:tc>
                <a:tc>
                  <a:txBody>
                    <a:bodyPr/>
                    <a:lstStyle/>
                    <a:p>
                      <a:pPr algn="ctr">
                        <a:lnSpc>
                          <a:spcPts val="2799"/>
                        </a:lnSpc>
                        <a:defRPr/>
                      </a:pPr>
                      <a:r>
                        <a:rPr lang="en-US" sz="1999">
                          <a:solidFill>
                            <a:srgbClr val="000000"/>
                          </a:solidFill>
                          <a:latin typeface="Cerebri"/>
                          <a:ea typeface="Cerebri"/>
                          <a:cs typeface="Cerebri"/>
                          <a:sym typeface="Cerebri"/>
                        </a:rPr>
                        <a:t>Peach (Orange)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637"/>
                    </a:solidFill>
                  </a:tcPr>
                </a:tc>
                <a:extLst>
                  <a:ext uri="{0D108BD9-81ED-4DB2-BD59-A6C34878D82A}">
                    <a16:rowId xmlns:a16="http://schemas.microsoft.com/office/drawing/2014/main" val="10005"/>
                  </a:ext>
                </a:extLst>
              </a:tr>
              <a:tr h="985281">
                <a:tc>
                  <a:txBody>
                    <a:bodyPr/>
                    <a:lstStyle/>
                    <a:p>
                      <a:pPr algn="ctr">
                        <a:lnSpc>
                          <a:spcPts val="2799"/>
                        </a:lnSpc>
                        <a:defRPr/>
                      </a:pPr>
                      <a:r>
                        <a:rPr lang="en-US" sz="1999">
                          <a:solidFill>
                            <a:srgbClr val="000000"/>
                          </a:solidFill>
                          <a:latin typeface="Cerebri"/>
                          <a:ea typeface="Cerebri"/>
                          <a:cs typeface="Cerebri"/>
                          <a:sym typeface="Cerebri"/>
                        </a:rPr>
                        <a:t>Location Updates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DEDED"/>
                    </a:solidFill>
                  </a:tcPr>
                </a:tc>
                <a:tc>
                  <a:txBody>
                    <a:bodyPr/>
                    <a:lstStyle/>
                    <a:p>
                      <a:pPr algn="ctr">
                        <a:lnSpc>
                          <a:spcPts val="2799"/>
                        </a:lnSpc>
                        <a:defRPr/>
                      </a:pPr>
                      <a:r>
                        <a:rPr lang="en-US" sz="1999">
                          <a:solidFill>
                            <a:srgbClr val="000000"/>
                          </a:solidFill>
                          <a:latin typeface="Cerebri"/>
                          <a:ea typeface="Cerebri"/>
                          <a:cs typeface="Cerebri"/>
                          <a:sym typeface="Cerebri"/>
                        </a:rPr>
                        <a:t>Gold</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8A435"/>
                    </a:solidFill>
                  </a:tcPr>
                </a:tc>
                <a:extLst>
                  <a:ext uri="{0D108BD9-81ED-4DB2-BD59-A6C34878D82A}">
                    <a16:rowId xmlns:a16="http://schemas.microsoft.com/office/drawing/2014/main" val="10006"/>
                  </a:ext>
                </a:extLst>
              </a:tr>
              <a:tr h="1000954">
                <a:tc>
                  <a:txBody>
                    <a:bodyPr/>
                    <a:lstStyle/>
                    <a:p>
                      <a:pPr algn="ctr">
                        <a:lnSpc>
                          <a:spcPts val="2799"/>
                        </a:lnSpc>
                        <a:defRPr/>
                      </a:pPr>
                      <a:r>
                        <a:rPr lang="en-US" sz="1999">
                          <a:solidFill>
                            <a:srgbClr val="000000"/>
                          </a:solidFill>
                          <a:latin typeface="Cerebri"/>
                          <a:ea typeface="Cerebri"/>
                          <a:cs typeface="Cerebri"/>
                          <a:sym typeface="Cerebri"/>
                        </a:rPr>
                        <a:t>Marketing Event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DEDED"/>
                    </a:solidFill>
                  </a:tcPr>
                </a:tc>
                <a:tc>
                  <a:txBody>
                    <a:bodyPr/>
                    <a:lstStyle/>
                    <a:p>
                      <a:pPr algn="ctr">
                        <a:lnSpc>
                          <a:spcPts val="2799"/>
                        </a:lnSpc>
                        <a:defRPr/>
                      </a:pPr>
                      <a:r>
                        <a:rPr lang="en-US" sz="1999">
                          <a:solidFill>
                            <a:srgbClr val="FFFFFF"/>
                          </a:solidFill>
                          <a:latin typeface="Cerebri"/>
                          <a:ea typeface="Cerebri"/>
                          <a:cs typeface="Cerebri"/>
                          <a:sym typeface="Cerebri"/>
                        </a:rPr>
                        <a:t>Dark Blue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134870"/>
                    </a:solidFill>
                  </a:tcPr>
                </a:tc>
                <a:extLst>
                  <a:ext uri="{0D108BD9-81ED-4DB2-BD59-A6C34878D82A}">
                    <a16:rowId xmlns:a16="http://schemas.microsoft.com/office/drawing/2014/main" val="10007"/>
                  </a:ext>
                </a:extLst>
              </a:tr>
            </a:tbl>
          </a:graphicData>
        </a:graphic>
      </p:graphicFrame>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Table for Color Coding Your Calendar Events</a:t>
            </a:r>
          </a:p>
        </p:txBody>
      </p:sp>
    </p:spTree>
    <p:extLst>
      <p:ext uri="{BB962C8B-B14F-4D97-AF65-F5344CB8AC3E}">
        <p14:creationId xmlns:p14="http://schemas.microsoft.com/office/powerpoint/2010/main" val="420204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962025"/>
            <a:ext cx="9232329" cy="4874261"/>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To edit the color of a calendar event, follow these steps:</a:t>
            </a:r>
          </a:p>
          <a:p>
            <a:pPr algn="just">
              <a:lnSpc>
                <a:spcPts val="4339"/>
              </a:lnSpc>
            </a:pPr>
            <a:endParaRPr lang="en-US" sz="3099">
              <a:solidFill>
                <a:srgbClr val="000000"/>
              </a:solidFill>
              <a:latin typeface="Cerebri"/>
              <a:ea typeface="Cerebri"/>
              <a:cs typeface="Cerebri"/>
              <a:sym typeface="Cerebri"/>
            </a:endParaRPr>
          </a:p>
          <a:p>
            <a:pPr marL="669281" lvl="1" indent="-334641" algn="just">
              <a:lnSpc>
                <a:spcPts val="4339"/>
              </a:lnSpc>
              <a:buAutoNum type="arabicPeriod"/>
            </a:pPr>
            <a:r>
              <a:rPr lang="en-US" sz="3099">
                <a:solidFill>
                  <a:srgbClr val="000000"/>
                </a:solidFill>
                <a:latin typeface="Cerebri"/>
                <a:ea typeface="Cerebri"/>
                <a:cs typeface="Cerebri"/>
                <a:sym typeface="Cerebri"/>
              </a:rPr>
              <a:t>Open your Outlook calendar (not the shortcut)</a:t>
            </a:r>
          </a:p>
          <a:p>
            <a:pPr marL="669281" lvl="1" indent="-334641" algn="just">
              <a:lnSpc>
                <a:spcPts val="4339"/>
              </a:lnSpc>
              <a:buAutoNum type="arabicPeriod"/>
            </a:pPr>
            <a:r>
              <a:rPr lang="en-US" sz="3099">
                <a:solidFill>
                  <a:srgbClr val="000000"/>
                </a:solidFill>
                <a:latin typeface="Cerebri"/>
                <a:ea typeface="Cerebri"/>
                <a:cs typeface="Cerebri"/>
                <a:sym typeface="Cerebri"/>
              </a:rPr>
              <a:t>Right click on the event you want to color code.  An options menu will appear</a:t>
            </a:r>
          </a:p>
          <a:p>
            <a:pPr marL="669281" lvl="1" indent="-334641" algn="just">
              <a:lnSpc>
                <a:spcPts val="4339"/>
              </a:lnSpc>
              <a:buAutoNum type="arabicPeriod"/>
            </a:pPr>
            <a:r>
              <a:rPr lang="en-US" sz="3099">
                <a:solidFill>
                  <a:srgbClr val="000000"/>
                </a:solidFill>
                <a:latin typeface="Cerebri"/>
                <a:ea typeface="Cerebri"/>
                <a:cs typeface="Cerebri"/>
                <a:sym typeface="Cerebri"/>
              </a:rPr>
              <a:t>Locate “Categorize” and click “New category,” as seen in the image to the right.  This will open the color category menu</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Color Code Your Calendar Events</a:t>
            </a:r>
          </a:p>
        </p:txBody>
      </p:sp>
      <p:grpSp>
        <p:nvGrpSpPr>
          <p:cNvPr id="7" name="Group 7"/>
          <p:cNvGrpSpPr/>
          <p:nvPr/>
        </p:nvGrpSpPr>
        <p:grpSpPr>
          <a:xfrm>
            <a:off x="9752260" y="492910"/>
            <a:ext cx="8278156" cy="9428556"/>
            <a:chOff x="0" y="0"/>
            <a:chExt cx="11037542" cy="12571407"/>
          </a:xfrm>
        </p:grpSpPr>
        <p:sp>
          <p:nvSpPr>
            <p:cNvPr id="8" name="Freeform 8"/>
            <p:cNvSpPr/>
            <p:nvPr/>
          </p:nvSpPr>
          <p:spPr>
            <a:xfrm>
              <a:off x="0" y="0"/>
              <a:ext cx="10830098" cy="12571407"/>
            </a:xfrm>
            <a:custGeom>
              <a:avLst/>
              <a:gdLst/>
              <a:ahLst/>
              <a:cxnLst/>
              <a:rect l="l" t="t" r="r" b="b"/>
              <a:pathLst>
                <a:path w="10830098" h="12571407">
                  <a:moveTo>
                    <a:pt x="0" y="0"/>
                  </a:moveTo>
                  <a:lnTo>
                    <a:pt x="10830098" y="0"/>
                  </a:lnTo>
                  <a:lnTo>
                    <a:pt x="10830098" y="12571407"/>
                  </a:lnTo>
                  <a:lnTo>
                    <a:pt x="0" y="12571407"/>
                  </a:lnTo>
                  <a:lnTo>
                    <a:pt x="0" y="0"/>
                  </a:lnTo>
                  <a:close/>
                </a:path>
              </a:pathLst>
            </a:custGeom>
            <a:blipFill>
              <a:blip r:embed="rId2"/>
              <a:stretch>
                <a:fillRect/>
              </a:stretch>
            </a:blipFill>
          </p:spPr>
          <p:txBody>
            <a:bodyPr/>
            <a:lstStyle/>
            <a:p>
              <a:endParaRPr lang="en-US"/>
            </a:p>
          </p:txBody>
        </p:sp>
        <p:sp>
          <p:nvSpPr>
            <p:cNvPr id="9" name="Freeform 9"/>
            <p:cNvSpPr/>
            <p:nvPr/>
          </p:nvSpPr>
          <p:spPr>
            <a:xfrm>
              <a:off x="1367070" y="9007270"/>
              <a:ext cx="9670472" cy="3238683"/>
            </a:xfrm>
            <a:custGeom>
              <a:avLst/>
              <a:gdLst/>
              <a:ahLst/>
              <a:cxnLst/>
              <a:rect l="l" t="t" r="r" b="b"/>
              <a:pathLst>
                <a:path w="9670472" h="3238683">
                  <a:moveTo>
                    <a:pt x="0" y="0"/>
                  </a:moveTo>
                  <a:lnTo>
                    <a:pt x="9670472" y="0"/>
                  </a:lnTo>
                  <a:lnTo>
                    <a:pt x="9670472" y="3238683"/>
                  </a:lnTo>
                  <a:lnTo>
                    <a:pt x="0" y="3238683"/>
                  </a:lnTo>
                  <a:lnTo>
                    <a:pt x="0" y="0"/>
                  </a:lnTo>
                  <a:close/>
                </a:path>
              </a:pathLst>
            </a:custGeom>
            <a:blipFill>
              <a:blip r:embed="rId3"/>
              <a:stretch>
                <a:fillRect l="-17011" t="-192818" r="-1123" b="-59923"/>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17682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71550"/>
            <a:ext cx="7905423" cy="4819268"/>
          </a:xfrm>
          <a:prstGeom prst="rect">
            <a:avLst/>
          </a:prstGeom>
        </p:spPr>
        <p:txBody>
          <a:bodyPr wrap="square" lIns="0" tIns="0" rIns="0" bIns="0" rtlCol="0" anchor="t">
            <a:spAutoFit/>
          </a:bodyPr>
          <a:lstStyle/>
          <a:p>
            <a:pPr algn="just">
              <a:lnSpc>
                <a:spcPts val="4199"/>
              </a:lnSpc>
            </a:pPr>
            <a:r>
              <a:rPr lang="en-US" sz="2999" dirty="0">
                <a:solidFill>
                  <a:srgbClr val="000000"/>
                </a:solidFill>
                <a:latin typeface="Cerebri"/>
                <a:ea typeface="Cerebri"/>
                <a:cs typeface="Cerebri"/>
                <a:sym typeface="Cerebri"/>
              </a:rPr>
              <a:t>To switch from your current Outlook inbox to New Outlook, click the “Try the new Outlook” toggle at the upper right corner of your inbox, as seen in the image to the right.</a:t>
            </a:r>
          </a:p>
          <a:p>
            <a:pPr algn="just">
              <a:lnSpc>
                <a:spcPts val="4199"/>
              </a:lnSpc>
            </a:pPr>
            <a:endParaRPr lang="en-US" sz="2999" dirty="0">
              <a:solidFill>
                <a:srgbClr val="000000"/>
              </a:solidFill>
              <a:latin typeface="Cerebri"/>
              <a:ea typeface="Cerebri"/>
              <a:cs typeface="Cerebri"/>
              <a:sym typeface="Cerebri"/>
            </a:endParaRPr>
          </a:p>
          <a:p>
            <a:pPr algn="just">
              <a:lnSpc>
                <a:spcPts val="4199"/>
              </a:lnSpc>
            </a:pPr>
            <a:r>
              <a:rPr lang="en-US" sz="2999" dirty="0">
                <a:solidFill>
                  <a:srgbClr val="000000"/>
                </a:solidFill>
                <a:latin typeface="Cerebri"/>
                <a:ea typeface="Cerebri"/>
                <a:cs typeface="Cerebri"/>
                <a:sym typeface="Cerebri"/>
              </a:rPr>
              <a:t>Please note that once you switch to New Outlook, you can still access your original inbox by searching on your desktop for the app “Outlook (classic)”.</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dirty="0">
                <a:latin typeface="Cerebri Medium"/>
                <a:ea typeface="Cerebri Medium"/>
                <a:cs typeface="Cerebri Medium"/>
                <a:sym typeface="Cerebri Medium"/>
              </a:rPr>
              <a:t>How to Switch to New Outlook</a:t>
            </a:r>
          </a:p>
        </p:txBody>
      </p:sp>
      <p:pic>
        <p:nvPicPr>
          <p:cNvPr id="8" name="Picture 7" descr="A screenshot of a chat&#10;&#10;Description automatically generated">
            <a:extLst>
              <a:ext uri="{FF2B5EF4-FFF2-40B4-BE49-F238E27FC236}">
                <a16:creationId xmlns:a16="http://schemas.microsoft.com/office/drawing/2014/main" id="{920EDBC0-ED6B-C4FB-8726-2D3023C0A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2747878"/>
            <a:ext cx="9261813" cy="4791244"/>
          </a:xfrm>
          <a:prstGeom prst="rect">
            <a:avLst/>
          </a:prstGeom>
        </p:spPr>
      </p:pic>
      <p:sp>
        <p:nvSpPr>
          <p:cNvPr id="9" name="Freeform 7">
            <a:extLst>
              <a:ext uri="{FF2B5EF4-FFF2-40B4-BE49-F238E27FC236}">
                <a16:creationId xmlns:a16="http://schemas.microsoft.com/office/drawing/2014/main" id="{D5F32EC4-09FE-FA93-F571-BFB42FECC420}"/>
              </a:ext>
            </a:extLst>
          </p:cNvPr>
          <p:cNvSpPr/>
          <p:nvPr/>
        </p:nvSpPr>
        <p:spPr>
          <a:xfrm>
            <a:off x="14325600" y="3387908"/>
            <a:ext cx="3696494" cy="1114305"/>
          </a:xfrm>
          <a:custGeom>
            <a:avLst/>
            <a:gdLst/>
            <a:ahLst/>
            <a:cxnLst/>
            <a:rect l="l" t="t" r="r" b="b"/>
            <a:pathLst>
              <a:path w="5872748" h="1634313">
                <a:moveTo>
                  <a:pt x="0" y="0"/>
                </a:moveTo>
                <a:lnTo>
                  <a:pt x="5872748" y="0"/>
                </a:lnTo>
                <a:lnTo>
                  <a:pt x="5872748" y="1634313"/>
                </a:lnTo>
                <a:lnTo>
                  <a:pt x="0" y="1634313"/>
                </a:lnTo>
                <a:lnTo>
                  <a:pt x="0" y="0"/>
                </a:lnTo>
                <a:close/>
              </a:path>
            </a:pathLst>
          </a:custGeom>
          <a:blipFill>
            <a:blip r:embed="rId3"/>
            <a:stretch>
              <a:fillRect l="-32793" t="-265960" r="-61165" b="-331013"/>
            </a:stretch>
          </a:blipFill>
          <a:ln w="190500" cap="sq">
            <a:solidFill>
              <a:srgbClr val="E5231D"/>
            </a:solidFill>
            <a:prstDash val="solid"/>
            <a:miter/>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799761" y="2152212"/>
            <a:ext cx="10216146" cy="5982575"/>
          </a:xfrm>
          <a:custGeom>
            <a:avLst/>
            <a:gdLst/>
            <a:ahLst/>
            <a:cxnLst/>
            <a:rect l="l" t="t" r="r" b="b"/>
            <a:pathLst>
              <a:path w="10216146" h="5982575">
                <a:moveTo>
                  <a:pt x="0" y="0"/>
                </a:moveTo>
                <a:lnTo>
                  <a:pt x="10216146" y="0"/>
                </a:lnTo>
                <a:lnTo>
                  <a:pt x="10216146" y="5982576"/>
                </a:lnTo>
                <a:lnTo>
                  <a:pt x="0" y="5982576"/>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47977" y="971550"/>
            <a:ext cx="7174526" cy="6791326"/>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4. From the “Create new category” menu, as seen in the image to the right, you can create a color category for each event type.  Simply name the category the type of event and select its corresponding color; hover your cursor over each color option to see its specific name.  An example category you will create is one named “External Meeting” with the color cranberry red</a:t>
            </a:r>
          </a:p>
          <a:p>
            <a:pPr algn="just">
              <a:lnSpc>
                <a:spcPts val="4199"/>
              </a:lnSpc>
            </a:pPr>
            <a:endParaRPr lang="en-US" sz="2999">
              <a:solidFill>
                <a:srgbClr val="000000"/>
              </a:solidFill>
              <a:latin typeface="Cerebri"/>
              <a:ea typeface="Cerebri"/>
              <a:cs typeface="Cerebri"/>
              <a:sym typeface="Cerebri"/>
            </a:endParaRPr>
          </a:p>
          <a:p>
            <a:pPr algn="just">
              <a:lnSpc>
                <a:spcPts val="4199"/>
              </a:lnSpc>
            </a:pPr>
            <a:r>
              <a:rPr lang="en-US" sz="2999">
                <a:solidFill>
                  <a:srgbClr val="000000"/>
                </a:solidFill>
                <a:latin typeface="Cerebri"/>
                <a:ea typeface="Cerebri"/>
                <a:cs typeface="Cerebri"/>
                <a:sym typeface="Cerebri"/>
              </a:rPr>
              <a:t>5. Click “Save” at the bottom right of the menu to save the color category</a:t>
            </a:r>
          </a:p>
        </p:txBody>
      </p:sp>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Color Code Your Calendar Events (Cont.)</a:t>
            </a:r>
          </a:p>
        </p:txBody>
      </p:sp>
    </p:spTree>
    <p:extLst>
      <p:ext uri="{BB962C8B-B14F-4D97-AF65-F5344CB8AC3E}">
        <p14:creationId xmlns:p14="http://schemas.microsoft.com/office/powerpoint/2010/main" val="3945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718313" y="1028700"/>
            <a:ext cx="9132903" cy="9248894"/>
            <a:chOff x="0" y="0"/>
            <a:chExt cx="12177204" cy="12331859"/>
          </a:xfrm>
        </p:grpSpPr>
        <p:sp>
          <p:nvSpPr>
            <p:cNvPr id="6" name="Freeform 6"/>
            <p:cNvSpPr/>
            <p:nvPr/>
          </p:nvSpPr>
          <p:spPr>
            <a:xfrm>
              <a:off x="0" y="0"/>
              <a:ext cx="12025238" cy="12106080"/>
            </a:xfrm>
            <a:custGeom>
              <a:avLst/>
              <a:gdLst/>
              <a:ahLst/>
              <a:cxnLst/>
              <a:rect l="l" t="t" r="r" b="b"/>
              <a:pathLst>
                <a:path w="12025238" h="12106080">
                  <a:moveTo>
                    <a:pt x="0" y="0"/>
                  </a:moveTo>
                  <a:lnTo>
                    <a:pt x="12025238" y="0"/>
                  </a:lnTo>
                  <a:lnTo>
                    <a:pt x="12025238" y="12106080"/>
                  </a:lnTo>
                  <a:lnTo>
                    <a:pt x="0" y="12106080"/>
                  </a:lnTo>
                  <a:lnTo>
                    <a:pt x="0" y="0"/>
                  </a:lnTo>
                  <a:close/>
                </a:path>
              </a:pathLst>
            </a:custGeom>
            <a:blipFill>
              <a:blip r:embed="rId2"/>
              <a:stretch>
                <a:fillRect/>
              </a:stretch>
            </a:blipFill>
          </p:spPr>
          <p:txBody>
            <a:bodyPr/>
            <a:lstStyle/>
            <a:p>
              <a:endParaRPr lang="en-US"/>
            </a:p>
          </p:txBody>
        </p:sp>
        <p:sp>
          <p:nvSpPr>
            <p:cNvPr id="7" name="Freeform 7"/>
            <p:cNvSpPr/>
            <p:nvPr/>
          </p:nvSpPr>
          <p:spPr>
            <a:xfrm>
              <a:off x="3123553" y="7981373"/>
              <a:ext cx="9053651" cy="4350486"/>
            </a:xfrm>
            <a:custGeom>
              <a:avLst/>
              <a:gdLst/>
              <a:ahLst/>
              <a:cxnLst/>
              <a:rect l="l" t="t" r="r" b="b"/>
              <a:pathLst>
                <a:path w="9053651" h="4350486">
                  <a:moveTo>
                    <a:pt x="0" y="0"/>
                  </a:moveTo>
                  <a:lnTo>
                    <a:pt x="9053651" y="0"/>
                  </a:lnTo>
                  <a:lnTo>
                    <a:pt x="9053651" y="4350486"/>
                  </a:lnTo>
                  <a:lnTo>
                    <a:pt x="0" y="4350486"/>
                  </a:lnTo>
                  <a:lnTo>
                    <a:pt x="0" y="0"/>
                  </a:lnTo>
                  <a:close/>
                </a:path>
              </a:pathLst>
            </a:custGeom>
            <a:blipFill>
              <a:blip r:embed="rId3"/>
              <a:stretch>
                <a:fillRect l="-17971" t="-130632" r="-895" b="-16736"/>
              </a:stretch>
            </a:blipFill>
            <a:ln w="190500" cap="sq">
              <a:solidFill>
                <a:srgbClr val="E5231D"/>
              </a:solidFill>
              <a:prstDash val="solid"/>
              <a:miter/>
            </a:ln>
          </p:spPr>
          <p:txBody>
            <a:bodyPr/>
            <a:lstStyle/>
            <a:p>
              <a:endParaRPr lang="en-US"/>
            </a:p>
          </p:txBody>
        </p:sp>
      </p:grpSp>
      <p:sp>
        <p:nvSpPr>
          <p:cNvPr id="8" name="TextBox 8"/>
          <p:cNvSpPr txBox="1"/>
          <p:nvPr/>
        </p:nvSpPr>
        <p:spPr>
          <a:xfrm>
            <a:off x="247977" y="962025"/>
            <a:ext cx="7892924" cy="2702561"/>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Please note that you will not have to repeat all of these steps every time you color code a calendar event.  Once you create a color category, it will appear under “Categorize,” as seen in the image to the right.</a:t>
            </a:r>
          </a:p>
        </p:txBody>
      </p:sp>
      <p:sp>
        <p:nvSpPr>
          <p:cNvPr id="9" name="TextBox 9"/>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Color Code Your Calendar Events (Cont.)</a:t>
            </a:r>
          </a:p>
        </p:txBody>
      </p:sp>
    </p:spTree>
    <p:extLst>
      <p:ext uri="{BB962C8B-B14F-4D97-AF65-F5344CB8AC3E}">
        <p14:creationId xmlns:p14="http://schemas.microsoft.com/office/powerpoint/2010/main" val="246228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81075"/>
            <a:ext cx="6736713" cy="8075296"/>
          </a:xfrm>
          <a:prstGeom prst="rect">
            <a:avLst/>
          </a:prstGeom>
        </p:spPr>
        <p:txBody>
          <a:bodyPr lIns="0" tIns="0" rIns="0" bIns="0" rtlCol="0" anchor="t">
            <a:spAutoFit/>
          </a:bodyPr>
          <a:lstStyle/>
          <a:p>
            <a:pPr algn="just">
              <a:lnSpc>
                <a:spcPts val="3779"/>
              </a:lnSpc>
            </a:pPr>
            <a:r>
              <a:rPr lang="en-US" sz="2699">
                <a:solidFill>
                  <a:srgbClr val="000000"/>
                </a:solidFill>
                <a:latin typeface="Cerebri"/>
                <a:ea typeface="Cerebri"/>
                <a:cs typeface="Cerebri"/>
                <a:sym typeface="Cerebri"/>
              </a:rPr>
              <a:t>Another way to standardize your calendar events is to set them as either an in-person or virtual meeting. While you may not currently use virtual meetings often, WLR is working to embrace AI, and Microsoft’s AI assistant Copilot will be especially helpful during virtual meetings. So, to set a meeting as either in-person or virtual, follow these steps:</a:t>
            </a:r>
          </a:p>
          <a:p>
            <a:pPr algn="just">
              <a:lnSpc>
                <a:spcPts val="3779"/>
              </a:lnSpc>
            </a:pPr>
            <a:endParaRPr lang="en-US" sz="2699">
              <a:solidFill>
                <a:srgbClr val="000000"/>
              </a:solidFill>
              <a:latin typeface="Cerebri"/>
              <a:ea typeface="Cerebri"/>
              <a:cs typeface="Cerebri"/>
              <a:sym typeface="Cerebri"/>
            </a:endParaRPr>
          </a:p>
          <a:p>
            <a:pPr marL="582924" lvl="1" indent="-291462" algn="just">
              <a:lnSpc>
                <a:spcPts val="3779"/>
              </a:lnSpc>
              <a:buAutoNum type="arabicPeriod"/>
            </a:pPr>
            <a:r>
              <a:rPr lang="en-US" sz="2699">
                <a:solidFill>
                  <a:srgbClr val="000000"/>
                </a:solidFill>
                <a:latin typeface="Cerebri"/>
                <a:ea typeface="Cerebri"/>
                <a:cs typeface="Cerebri"/>
                <a:sym typeface="Cerebri"/>
              </a:rPr>
              <a:t>Open a new calendar event</a:t>
            </a:r>
          </a:p>
          <a:p>
            <a:pPr marL="582924" lvl="1" indent="-291462" algn="just">
              <a:lnSpc>
                <a:spcPts val="3779"/>
              </a:lnSpc>
              <a:buAutoNum type="arabicPeriod"/>
            </a:pPr>
            <a:r>
              <a:rPr lang="en-US" sz="2699">
                <a:solidFill>
                  <a:srgbClr val="000000"/>
                </a:solidFill>
                <a:latin typeface="Cerebri"/>
                <a:ea typeface="Cerebri"/>
                <a:cs typeface="Cerebri"/>
                <a:sym typeface="Cerebri"/>
              </a:rPr>
              <a:t>Select the applicable toggle for your event, as seen in the image to the right.  For a virtual meeting, select the toggle for “Teams meeting.”  For an in-person meeting, select the toggle for “In-person event”</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Schedule In-Person vs. Virtual Meetings</a:t>
            </a:r>
          </a:p>
        </p:txBody>
      </p:sp>
      <p:grpSp>
        <p:nvGrpSpPr>
          <p:cNvPr id="7" name="Group 7"/>
          <p:cNvGrpSpPr/>
          <p:nvPr/>
        </p:nvGrpSpPr>
        <p:grpSpPr>
          <a:xfrm>
            <a:off x="7433108" y="1962522"/>
            <a:ext cx="10528648" cy="6361956"/>
            <a:chOff x="0" y="0"/>
            <a:chExt cx="14038197" cy="8482608"/>
          </a:xfrm>
        </p:grpSpPr>
        <p:sp>
          <p:nvSpPr>
            <p:cNvPr id="8" name="Freeform 8"/>
            <p:cNvSpPr/>
            <p:nvPr/>
          </p:nvSpPr>
          <p:spPr>
            <a:xfrm>
              <a:off x="0" y="0"/>
              <a:ext cx="13909567" cy="8482608"/>
            </a:xfrm>
            <a:custGeom>
              <a:avLst/>
              <a:gdLst/>
              <a:ahLst/>
              <a:cxnLst/>
              <a:rect l="l" t="t" r="r" b="b"/>
              <a:pathLst>
                <a:path w="13909567" h="8482608">
                  <a:moveTo>
                    <a:pt x="0" y="0"/>
                  </a:moveTo>
                  <a:lnTo>
                    <a:pt x="13909567" y="0"/>
                  </a:lnTo>
                  <a:lnTo>
                    <a:pt x="13909567" y="8482608"/>
                  </a:lnTo>
                  <a:lnTo>
                    <a:pt x="0" y="8482608"/>
                  </a:lnTo>
                  <a:lnTo>
                    <a:pt x="0" y="0"/>
                  </a:lnTo>
                  <a:close/>
                </a:path>
              </a:pathLst>
            </a:custGeom>
            <a:blipFill>
              <a:blip r:embed="rId2"/>
              <a:stretch>
                <a:fillRect/>
              </a:stretch>
            </a:blipFill>
          </p:spPr>
          <p:txBody>
            <a:bodyPr/>
            <a:lstStyle/>
            <a:p>
              <a:endParaRPr lang="en-US"/>
            </a:p>
          </p:txBody>
        </p:sp>
        <p:sp>
          <p:nvSpPr>
            <p:cNvPr id="9" name="Freeform 9"/>
            <p:cNvSpPr/>
            <p:nvPr/>
          </p:nvSpPr>
          <p:spPr>
            <a:xfrm>
              <a:off x="10221738" y="2618177"/>
              <a:ext cx="3816459" cy="1371137"/>
            </a:xfrm>
            <a:custGeom>
              <a:avLst/>
              <a:gdLst/>
              <a:ahLst/>
              <a:cxnLst/>
              <a:rect l="l" t="t" r="r" b="b"/>
              <a:pathLst>
                <a:path w="3816459" h="1371137">
                  <a:moveTo>
                    <a:pt x="0" y="0"/>
                  </a:moveTo>
                  <a:lnTo>
                    <a:pt x="3816459" y="0"/>
                  </a:lnTo>
                  <a:lnTo>
                    <a:pt x="3816459" y="1371137"/>
                  </a:lnTo>
                  <a:lnTo>
                    <a:pt x="0" y="1371137"/>
                  </a:lnTo>
                  <a:lnTo>
                    <a:pt x="0" y="0"/>
                  </a:lnTo>
                  <a:close/>
                </a:path>
              </a:pathLst>
            </a:custGeom>
            <a:blipFill>
              <a:blip r:embed="rId3"/>
              <a:stretch>
                <a:fillRect l="-180760" t="-771492" r="-102368" b="-194916"/>
              </a:stretch>
            </a:blipFill>
            <a:ln w="190500" cap="sq">
              <a:solidFill>
                <a:srgbClr val="E5231D"/>
              </a:solidFill>
              <a:prstDash val="solid"/>
              <a:miter/>
            </a:ln>
          </p:spPr>
          <p:txBody>
            <a:bodyPr/>
            <a:lstStyle/>
            <a:p>
              <a:endParaRPr lang="en-US"/>
            </a:p>
          </p:txBody>
        </p:sp>
        <p:sp>
          <p:nvSpPr>
            <p:cNvPr id="10" name="Freeform 10"/>
            <p:cNvSpPr/>
            <p:nvPr/>
          </p:nvSpPr>
          <p:spPr>
            <a:xfrm>
              <a:off x="10628479" y="5747928"/>
              <a:ext cx="3409718" cy="1371137"/>
            </a:xfrm>
            <a:custGeom>
              <a:avLst/>
              <a:gdLst/>
              <a:ahLst/>
              <a:cxnLst/>
              <a:rect l="l" t="t" r="r" b="b"/>
              <a:pathLst>
                <a:path w="3409718" h="1371137">
                  <a:moveTo>
                    <a:pt x="0" y="0"/>
                  </a:moveTo>
                  <a:lnTo>
                    <a:pt x="3409718" y="0"/>
                  </a:lnTo>
                  <a:lnTo>
                    <a:pt x="3409718" y="1371137"/>
                  </a:lnTo>
                  <a:lnTo>
                    <a:pt x="0" y="1371137"/>
                  </a:lnTo>
                  <a:lnTo>
                    <a:pt x="0" y="0"/>
                  </a:lnTo>
                  <a:close/>
                </a:path>
              </a:pathLst>
            </a:custGeom>
            <a:blipFill>
              <a:blip r:embed="rId3"/>
              <a:stretch>
                <a:fillRect l="-214251" t="-771492" r="-114579" b="-194916"/>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240515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71550"/>
            <a:ext cx="6814883" cy="7910831"/>
          </a:xfrm>
          <a:prstGeom prst="rect">
            <a:avLst/>
          </a:prstGeom>
        </p:spPr>
        <p:txBody>
          <a:bodyPr lIns="0" tIns="0" rIns="0" bIns="0" rtlCol="0" anchor="t">
            <a:spAutoFit/>
          </a:bodyPr>
          <a:lstStyle/>
          <a:p>
            <a:pPr algn="just">
              <a:lnSpc>
                <a:spcPts val="3919"/>
              </a:lnSpc>
            </a:pPr>
            <a:r>
              <a:rPr lang="en-US" sz="2799">
                <a:solidFill>
                  <a:srgbClr val="000000"/>
                </a:solidFill>
                <a:latin typeface="Cerebri"/>
                <a:ea typeface="Cerebri"/>
                <a:cs typeface="Cerebri"/>
                <a:sym typeface="Cerebri"/>
              </a:rPr>
              <a:t>You have three tools that can help you easily schedule meetings based on your attendees’ availability.  The first we will explore is the “Find a Time” feature when creating a new event.  To use this feature, follow these steps:</a:t>
            </a:r>
          </a:p>
          <a:p>
            <a:pPr algn="just">
              <a:lnSpc>
                <a:spcPts val="3919"/>
              </a:lnSpc>
            </a:pPr>
            <a:endParaRPr lang="en-US" sz="2799">
              <a:solidFill>
                <a:srgbClr val="000000"/>
              </a:solidFill>
              <a:latin typeface="Cerebri"/>
              <a:ea typeface="Cerebri"/>
              <a:cs typeface="Cerebri"/>
              <a:sym typeface="Cerebri"/>
            </a:endParaRPr>
          </a:p>
          <a:p>
            <a:pPr marL="604513" lvl="1" indent="-302256" algn="just">
              <a:lnSpc>
                <a:spcPts val="3919"/>
              </a:lnSpc>
              <a:buAutoNum type="arabicPeriod"/>
            </a:pPr>
            <a:r>
              <a:rPr lang="en-US" sz="2799">
                <a:solidFill>
                  <a:srgbClr val="000000"/>
                </a:solidFill>
                <a:latin typeface="Cerebri"/>
                <a:ea typeface="Cerebri"/>
                <a:cs typeface="Cerebri"/>
                <a:sym typeface="Cerebri"/>
              </a:rPr>
              <a:t>Open a new calendar event</a:t>
            </a:r>
          </a:p>
          <a:p>
            <a:pPr marL="604513" lvl="1" indent="-302256" algn="just">
              <a:lnSpc>
                <a:spcPts val="3919"/>
              </a:lnSpc>
              <a:buAutoNum type="arabicPeriod"/>
            </a:pPr>
            <a:r>
              <a:rPr lang="en-US" sz="2799">
                <a:solidFill>
                  <a:srgbClr val="000000"/>
                </a:solidFill>
                <a:latin typeface="Cerebri"/>
                <a:ea typeface="Cerebri"/>
                <a:cs typeface="Cerebri"/>
                <a:sym typeface="Cerebri"/>
              </a:rPr>
              <a:t>Add your attendees and select a location for your meeting, if applicable</a:t>
            </a:r>
          </a:p>
          <a:p>
            <a:pPr marL="604513" lvl="1" indent="-302256" algn="just">
              <a:lnSpc>
                <a:spcPts val="3919"/>
              </a:lnSpc>
              <a:spcBef>
                <a:spcPct val="0"/>
              </a:spcBef>
              <a:buAutoNum type="arabicPeriod"/>
            </a:pPr>
            <a:r>
              <a:rPr lang="en-US" sz="2799">
                <a:solidFill>
                  <a:srgbClr val="000000"/>
                </a:solidFill>
                <a:latin typeface="Cerebri"/>
                <a:ea typeface="Cerebri"/>
                <a:cs typeface="Cerebri"/>
                <a:sym typeface="Cerebri"/>
              </a:rPr>
              <a:t>Click “Find a Time,” as seen in the image to the right. You will be automatically  provided with meeting times that work with everyone’s schedule and the availability of the meeting location you chose</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Schedule Meetings Based on Attendee Availability</a:t>
            </a:r>
          </a:p>
        </p:txBody>
      </p:sp>
      <p:grpSp>
        <p:nvGrpSpPr>
          <p:cNvPr id="7" name="Group 7"/>
          <p:cNvGrpSpPr/>
          <p:nvPr/>
        </p:nvGrpSpPr>
        <p:grpSpPr>
          <a:xfrm>
            <a:off x="7686459" y="2158777"/>
            <a:ext cx="10601541" cy="5969445"/>
            <a:chOff x="0" y="0"/>
            <a:chExt cx="14135387" cy="7959261"/>
          </a:xfrm>
        </p:grpSpPr>
        <p:sp>
          <p:nvSpPr>
            <p:cNvPr id="8" name="Freeform 8"/>
            <p:cNvSpPr/>
            <p:nvPr/>
          </p:nvSpPr>
          <p:spPr>
            <a:xfrm>
              <a:off x="0" y="0"/>
              <a:ext cx="14135387" cy="7959261"/>
            </a:xfrm>
            <a:custGeom>
              <a:avLst/>
              <a:gdLst/>
              <a:ahLst/>
              <a:cxnLst/>
              <a:rect l="l" t="t" r="r" b="b"/>
              <a:pathLst>
                <a:path w="14135387" h="7959261">
                  <a:moveTo>
                    <a:pt x="0" y="0"/>
                  </a:moveTo>
                  <a:lnTo>
                    <a:pt x="14135387" y="0"/>
                  </a:lnTo>
                  <a:lnTo>
                    <a:pt x="14135387" y="7959261"/>
                  </a:lnTo>
                  <a:lnTo>
                    <a:pt x="0" y="7959261"/>
                  </a:lnTo>
                  <a:lnTo>
                    <a:pt x="0" y="0"/>
                  </a:lnTo>
                  <a:close/>
                </a:path>
              </a:pathLst>
            </a:custGeom>
            <a:blipFill>
              <a:blip r:embed="rId2"/>
              <a:stretch>
                <a:fillRect/>
              </a:stretch>
            </a:blipFill>
          </p:spPr>
          <p:txBody>
            <a:bodyPr/>
            <a:lstStyle/>
            <a:p>
              <a:endParaRPr lang="en-US"/>
            </a:p>
          </p:txBody>
        </p:sp>
        <p:sp>
          <p:nvSpPr>
            <p:cNvPr id="9" name="Freeform 9"/>
            <p:cNvSpPr/>
            <p:nvPr/>
          </p:nvSpPr>
          <p:spPr>
            <a:xfrm>
              <a:off x="428241" y="5156021"/>
              <a:ext cx="2873813" cy="1309023"/>
            </a:xfrm>
            <a:custGeom>
              <a:avLst/>
              <a:gdLst/>
              <a:ahLst/>
              <a:cxnLst/>
              <a:rect l="l" t="t" r="r" b="b"/>
              <a:pathLst>
                <a:path w="2873813" h="1309023">
                  <a:moveTo>
                    <a:pt x="0" y="0"/>
                  </a:moveTo>
                  <a:lnTo>
                    <a:pt x="2873813" y="0"/>
                  </a:lnTo>
                  <a:lnTo>
                    <a:pt x="2873813" y="1309023"/>
                  </a:lnTo>
                  <a:lnTo>
                    <a:pt x="0" y="1309023"/>
                  </a:lnTo>
                  <a:lnTo>
                    <a:pt x="0" y="0"/>
                  </a:lnTo>
                  <a:close/>
                </a:path>
              </a:pathLst>
            </a:custGeom>
            <a:blipFill>
              <a:blip r:embed="rId3"/>
              <a:stretch>
                <a:fillRect l="-180957" t="-591911" r="-74611" b="-88701"/>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3048689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899831"/>
            <a:ext cx="17774247" cy="3789046"/>
          </a:xfrm>
          <a:prstGeom prst="rect">
            <a:avLst/>
          </a:prstGeom>
        </p:spPr>
        <p:txBody>
          <a:bodyPr lIns="0" tIns="0" rIns="0" bIns="0" rtlCol="0" anchor="t">
            <a:spAutoFit/>
          </a:bodyPr>
          <a:lstStyle/>
          <a:p>
            <a:pPr algn="just">
              <a:lnSpc>
                <a:spcPts val="3779"/>
              </a:lnSpc>
            </a:pPr>
            <a:r>
              <a:rPr lang="en-US" sz="2699">
                <a:solidFill>
                  <a:srgbClr val="000000"/>
                </a:solidFill>
                <a:latin typeface="Cerebri"/>
                <a:ea typeface="Cerebri"/>
                <a:cs typeface="Cerebri"/>
                <a:sym typeface="Cerebri"/>
              </a:rPr>
              <a:t>The second tool we will explore is the scheduling poll.  The scheduling poll allows you to send a poll to attendees with meeting time options.  If everyone selects the same meeting time, the meeting will be automatically booked.  If not, you can use the results of the poll to choose the most appropriate time or to resend the poll with new times, if needed.  To use the scheduling poll, follow these steps:</a:t>
            </a:r>
          </a:p>
          <a:p>
            <a:pPr algn="just">
              <a:lnSpc>
                <a:spcPts val="3779"/>
              </a:lnSpc>
            </a:pPr>
            <a:endParaRPr lang="en-US" sz="2699">
              <a:solidFill>
                <a:srgbClr val="000000"/>
              </a:solidFill>
              <a:latin typeface="Cerebri"/>
              <a:ea typeface="Cerebri"/>
              <a:cs typeface="Cerebri"/>
              <a:sym typeface="Cerebri"/>
            </a:endParaRPr>
          </a:p>
          <a:p>
            <a:pPr marL="582924" lvl="1" indent="-291462" algn="just">
              <a:lnSpc>
                <a:spcPts val="3779"/>
              </a:lnSpc>
              <a:buAutoNum type="arabicPeriod"/>
            </a:pPr>
            <a:r>
              <a:rPr lang="en-US" sz="2699">
                <a:solidFill>
                  <a:srgbClr val="000000"/>
                </a:solidFill>
                <a:latin typeface="Cerebri"/>
                <a:ea typeface="Cerebri"/>
                <a:cs typeface="Cerebri"/>
                <a:sym typeface="Cerebri"/>
              </a:rPr>
              <a:t>Create a new calendar event and add your attendee(s)</a:t>
            </a:r>
          </a:p>
          <a:p>
            <a:pPr marL="582924" lvl="1" indent="-291462" algn="just">
              <a:lnSpc>
                <a:spcPts val="3779"/>
              </a:lnSpc>
              <a:spcBef>
                <a:spcPct val="0"/>
              </a:spcBef>
              <a:buAutoNum type="arabicPeriod"/>
            </a:pPr>
            <a:r>
              <a:rPr lang="en-US" sz="2699">
                <a:solidFill>
                  <a:srgbClr val="000000"/>
                </a:solidFill>
                <a:latin typeface="Cerebri"/>
                <a:ea typeface="Cerebri"/>
                <a:cs typeface="Cerebri"/>
                <a:sym typeface="Cerebri"/>
              </a:rPr>
              <a:t>Click “Scheduling poll” at the top of the new event, as seen in the image below.  This will open the scheduling poll panel</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Use the Scheduling Poll for Meetings</a:t>
            </a:r>
          </a:p>
        </p:txBody>
      </p:sp>
      <p:grpSp>
        <p:nvGrpSpPr>
          <p:cNvPr id="7" name="Group 7"/>
          <p:cNvGrpSpPr/>
          <p:nvPr/>
        </p:nvGrpSpPr>
        <p:grpSpPr>
          <a:xfrm>
            <a:off x="2365358" y="4965306"/>
            <a:ext cx="13557283" cy="5321694"/>
            <a:chOff x="0" y="0"/>
            <a:chExt cx="18076378" cy="7095592"/>
          </a:xfrm>
        </p:grpSpPr>
        <p:sp>
          <p:nvSpPr>
            <p:cNvPr id="8" name="Freeform 8"/>
            <p:cNvSpPr/>
            <p:nvPr/>
          </p:nvSpPr>
          <p:spPr>
            <a:xfrm>
              <a:off x="0" y="0"/>
              <a:ext cx="18076378" cy="7095592"/>
            </a:xfrm>
            <a:custGeom>
              <a:avLst/>
              <a:gdLst/>
              <a:ahLst/>
              <a:cxnLst/>
              <a:rect l="l" t="t" r="r" b="b"/>
              <a:pathLst>
                <a:path w="18076378" h="7095592">
                  <a:moveTo>
                    <a:pt x="0" y="0"/>
                  </a:moveTo>
                  <a:lnTo>
                    <a:pt x="18076378" y="0"/>
                  </a:lnTo>
                  <a:lnTo>
                    <a:pt x="18076378" y="7095592"/>
                  </a:lnTo>
                  <a:lnTo>
                    <a:pt x="0" y="7095592"/>
                  </a:lnTo>
                  <a:lnTo>
                    <a:pt x="0" y="0"/>
                  </a:lnTo>
                  <a:close/>
                </a:path>
              </a:pathLst>
            </a:custGeom>
            <a:blipFill>
              <a:blip r:embed="rId2"/>
              <a:stretch>
                <a:fillRect/>
              </a:stretch>
            </a:blipFill>
          </p:spPr>
          <p:txBody>
            <a:bodyPr/>
            <a:lstStyle/>
            <a:p>
              <a:endParaRPr lang="en-US"/>
            </a:p>
          </p:txBody>
        </p:sp>
        <p:sp>
          <p:nvSpPr>
            <p:cNvPr id="9" name="Freeform 9"/>
            <p:cNvSpPr/>
            <p:nvPr/>
          </p:nvSpPr>
          <p:spPr>
            <a:xfrm>
              <a:off x="13535599" y="1732003"/>
              <a:ext cx="3412466" cy="1332646"/>
            </a:xfrm>
            <a:custGeom>
              <a:avLst/>
              <a:gdLst/>
              <a:ahLst/>
              <a:cxnLst/>
              <a:rect l="l" t="t" r="r" b="b"/>
              <a:pathLst>
                <a:path w="3412466" h="1332646">
                  <a:moveTo>
                    <a:pt x="0" y="0"/>
                  </a:moveTo>
                  <a:lnTo>
                    <a:pt x="3412465" y="0"/>
                  </a:lnTo>
                  <a:lnTo>
                    <a:pt x="3412465" y="1332647"/>
                  </a:lnTo>
                  <a:lnTo>
                    <a:pt x="0" y="1332647"/>
                  </a:lnTo>
                  <a:lnTo>
                    <a:pt x="0" y="0"/>
                  </a:lnTo>
                  <a:close/>
                </a:path>
              </a:pathLst>
            </a:custGeom>
            <a:blipFill>
              <a:blip r:embed="rId3"/>
              <a:stretch>
                <a:fillRect l="-27188" t="-174293" r="-5405" b="-65235"/>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359530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391114" y="155299"/>
            <a:ext cx="5058921" cy="10131701"/>
            <a:chOff x="0" y="0"/>
            <a:chExt cx="6745227" cy="13508935"/>
          </a:xfrm>
        </p:grpSpPr>
        <p:sp>
          <p:nvSpPr>
            <p:cNvPr id="6" name="Freeform 6"/>
            <p:cNvSpPr/>
            <p:nvPr/>
          </p:nvSpPr>
          <p:spPr>
            <a:xfrm>
              <a:off x="0" y="0"/>
              <a:ext cx="6745227" cy="13508935"/>
            </a:xfrm>
            <a:custGeom>
              <a:avLst/>
              <a:gdLst/>
              <a:ahLst/>
              <a:cxnLst/>
              <a:rect l="l" t="t" r="r" b="b"/>
              <a:pathLst>
                <a:path w="6745227" h="13508935">
                  <a:moveTo>
                    <a:pt x="0" y="0"/>
                  </a:moveTo>
                  <a:lnTo>
                    <a:pt x="6745227" y="0"/>
                  </a:lnTo>
                  <a:lnTo>
                    <a:pt x="6745227" y="13508935"/>
                  </a:lnTo>
                  <a:lnTo>
                    <a:pt x="0" y="13508935"/>
                  </a:lnTo>
                  <a:lnTo>
                    <a:pt x="0" y="0"/>
                  </a:lnTo>
                  <a:close/>
                </a:path>
              </a:pathLst>
            </a:custGeom>
            <a:blipFill>
              <a:blip r:embed="rId2"/>
              <a:stretch>
                <a:fillRect/>
              </a:stretch>
            </a:blipFill>
          </p:spPr>
          <p:txBody>
            <a:bodyPr/>
            <a:lstStyle/>
            <a:p>
              <a:endParaRPr lang="en-US"/>
            </a:p>
          </p:txBody>
        </p:sp>
        <p:sp>
          <p:nvSpPr>
            <p:cNvPr id="7" name="Freeform 7"/>
            <p:cNvSpPr/>
            <p:nvPr/>
          </p:nvSpPr>
          <p:spPr>
            <a:xfrm>
              <a:off x="691078" y="8017812"/>
              <a:ext cx="6054150" cy="4488653"/>
            </a:xfrm>
            <a:custGeom>
              <a:avLst/>
              <a:gdLst/>
              <a:ahLst/>
              <a:cxnLst/>
              <a:rect l="l" t="t" r="r" b="b"/>
              <a:pathLst>
                <a:path w="6054150" h="4488653">
                  <a:moveTo>
                    <a:pt x="0" y="0"/>
                  </a:moveTo>
                  <a:lnTo>
                    <a:pt x="6054149" y="0"/>
                  </a:lnTo>
                  <a:lnTo>
                    <a:pt x="6054149" y="4488652"/>
                  </a:lnTo>
                  <a:lnTo>
                    <a:pt x="0" y="4488652"/>
                  </a:lnTo>
                  <a:lnTo>
                    <a:pt x="0" y="0"/>
                  </a:lnTo>
                  <a:close/>
                </a:path>
              </a:pathLst>
            </a:custGeom>
            <a:blipFill>
              <a:blip r:embed="rId3"/>
              <a:stretch>
                <a:fillRect l="-74361" t="-154255" r="-14147"/>
              </a:stretch>
            </a:blipFill>
            <a:ln w="190500" cap="sq">
              <a:solidFill>
                <a:srgbClr val="E5231D"/>
              </a:solidFill>
              <a:prstDash val="solid"/>
              <a:miter/>
            </a:ln>
          </p:spPr>
          <p:txBody>
            <a:bodyPr/>
            <a:lstStyle/>
            <a:p>
              <a:endParaRPr lang="en-US"/>
            </a:p>
          </p:txBody>
        </p:sp>
        <p:sp>
          <p:nvSpPr>
            <p:cNvPr id="8" name="Freeform 8"/>
            <p:cNvSpPr/>
            <p:nvPr/>
          </p:nvSpPr>
          <p:spPr>
            <a:xfrm>
              <a:off x="701027" y="3835636"/>
              <a:ext cx="6044200" cy="3106388"/>
            </a:xfrm>
            <a:custGeom>
              <a:avLst/>
              <a:gdLst/>
              <a:ahLst/>
              <a:cxnLst/>
              <a:rect l="l" t="t" r="r" b="b"/>
              <a:pathLst>
                <a:path w="6044200" h="3106388">
                  <a:moveTo>
                    <a:pt x="0" y="0"/>
                  </a:moveTo>
                  <a:lnTo>
                    <a:pt x="6044200" y="0"/>
                  </a:lnTo>
                  <a:lnTo>
                    <a:pt x="6044200" y="3106387"/>
                  </a:lnTo>
                  <a:lnTo>
                    <a:pt x="0" y="3106387"/>
                  </a:lnTo>
                  <a:lnTo>
                    <a:pt x="0" y="0"/>
                  </a:lnTo>
                  <a:close/>
                </a:path>
              </a:pathLst>
            </a:custGeom>
            <a:blipFill>
              <a:blip r:embed="rId3"/>
              <a:stretch>
                <a:fillRect l="-20347" t="-126348" b="-7816"/>
              </a:stretch>
            </a:blipFill>
            <a:ln w="190500" cap="sq">
              <a:solidFill>
                <a:srgbClr val="E5231D"/>
              </a:solidFill>
              <a:prstDash val="solid"/>
              <a:miter/>
            </a:ln>
          </p:spPr>
          <p:txBody>
            <a:bodyPr/>
            <a:lstStyle/>
            <a:p>
              <a:endParaRPr lang="en-US"/>
            </a:p>
          </p:txBody>
        </p:sp>
      </p:grpSp>
      <p:sp>
        <p:nvSpPr>
          <p:cNvPr id="9" name="TextBox 9"/>
          <p:cNvSpPr txBox="1"/>
          <p:nvPr/>
        </p:nvSpPr>
        <p:spPr>
          <a:xfrm>
            <a:off x="247977" y="971550"/>
            <a:ext cx="10942844" cy="5219701"/>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4. From the scheduling poll panel, select the duration and date of the meeting, as seen in the image to the right</a:t>
            </a:r>
          </a:p>
          <a:p>
            <a:pPr algn="just">
              <a:lnSpc>
                <a:spcPts val="4199"/>
              </a:lnSpc>
            </a:pPr>
            <a:endParaRPr lang="en-US" sz="2999">
              <a:solidFill>
                <a:srgbClr val="000000"/>
              </a:solidFill>
              <a:latin typeface="Cerebri"/>
              <a:ea typeface="Cerebri"/>
              <a:cs typeface="Cerebri"/>
              <a:sym typeface="Cerebri"/>
            </a:endParaRPr>
          </a:p>
          <a:p>
            <a:pPr algn="just">
              <a:lnSpc>
                <a:spcPts val="4199"/>
              </a:lnSpc>
            </a:pPr>
            <a:r>
              <a:rPr lang="en-US" sz="2999">
                <a:solidFill>
                  <a:srgbClr val="000000"/>
                </a:solidFill>
                <a:latin typeface="Cerebri"/>
                <a:ea typeface="Cerebri"/>
                <a:cs typeface="Cerebri"/>
                <a:sym typeface="Cerebri"/>
              </a:rPr>
              <a:t>5. Once you select the duration and date, the poll will generate suggested meeting times based on everyone’s availability</a:t>
            </a:r>
          </a:p>
          <a:p>
            <a:pPr algn="just">
              <a:lnSpc>
                <a:spcPts val="4199"/>
              </a:lnSpc>
            </a:pPr>
            <a:endParaRPr lang="en-US" sz="2999">
              <a:solidFill>
                <a:srgbClr val="000000"/>
              </a:solidFill>
              <a:latin typeface="Cerebri"/>
              <a:ea typeface="Cerebri"/>
              <a:cs typeface="Cerebri"/>
              <a:sym typeface="Cerebri"/>
            </a:endParaRPr>
          </a:p>
          <a:p>
            <a:pPr algn="just">
              <a:lnSpc>
                <a:spcPts val="4199"/>
              </a:lnSpc>
            </a:pPr>
            <a:r>
              <a:rPr lang="en-US" sz="2999">
                <a:solidFill>
                  <a:srgbClr val="000000"/>
                </a:solidFill>
                <a:latin typeface="Cerebri"/>
                <a:ea typeface="Cerebri"/>
                <a:cs typeface="Cerebri"/>
                <a:sym typeface="Cerebri"/>
              </a:rPr>
              <a:t>6. Click the circle button for each time that you want to add to the poll</a:t>
            </a:r>
          </a:p>
          <a:p>
            <a:pPr algn="just">
              <a:lnSpc>
                <a:spcPts val="4199"/>
              </a:lnSpc>
            </a:pPr>
            <a:endParaRPr lang="en-US" sz="2999">
              <a:solidFill>
                <a:srgbClr val="000000"/>
              </a:solidFill>
              <a:latin typeface="Cerebri"/>
              <a:ea typeface="Cerebri"/>
              <a:cs typeface="Cerebri"/>
              <a:sym typeface="Cerebri"/>
            </a:endParaRPr>
          </a:p>
          <a:p>
            <a:pPr marL="0" lvl="0" indent="0" algn="just">
              <a:lnSpc>
                <a:spcPts val="4199"/>
              </a:lnSpc>
              <a:spcBef>
                <a:spcPct val="0"/>
              </a:spcBef>
            </a:pPr>
            <a:r>
              <a:rPr lang="en-US" sz="2999">
                <a:solidFill>
                  <a:srgbClr val="000000"/>
                </a:solidFill>
                <a:latin typeface="Cerebri"/>
                <a:ea typeface="Cerebri"/>
                <a:cs typeface="Cerebri"/>
                <a:sym typeface="Cerebri"/>
              </a:rPr>
              <a:t>7. Click “Next” at the bottom of the panel</a:t>
            </a:r>
          </a:p>
        </p:txBody>
      </p:sp>
      <p:sp>
        <p:nvSpPr>
          <p:cNvPr id="10" name="TextBox 10"/>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Use the Scheduling Poll for Meetings (Cont.)</a:t>
            </a:r>
          </a:p>
        </p:txBody>
      </p:sp>
    </p:spTree>
    <p:extLst>
      <p:ext uri="{BB962C8B-B14F-4D97-AF65-F5344CB8AC3E}">
        <p14:creationId xmlns:p14="http://schemas.microsoft.com/office/powerpoint/2010/main" val="358466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229215" y="155299"/>
            <a:ext cx="5250621" cy="10131701"/>
            <a:chOff x="0" y="0"/>
            <a:chExt cx="7000828" cy="13508935"/>
          </a:xfrm>
        </p:grpSpPr>
        <p:sp>
          <p:nvSpPr>
            <p:cNvPr id="6" name="Freeform 6"/>
            <p:cNvSpPr/>
            <p:nvPr/>
          </p:nvSpPr>
          <p:spPr>
            <a:xfrm>
              <a:off x="0" y="0"/>
              <a:ext cx="6763657" cy="13508935"/>
            </a:xfrm>
            <a:custGeom>
              <a:avLst/>
              <a:gdLst/>
              <a:ahLst/>
              <a:cxnLst/>
              <a:rect l="l" t="t" r="r" b="b"/>
              <a:pathLst>
                <a:path w="6763657" h="13508935">
                  <a:moveTo>
                    <a:pt x="0" y="0"/>
                  </a:moveTo>
                  <a:lnTo>
                    <a:pt x="6763657" y="0"/>
                  </a:lnTo>
                  <a:lnTo>
                    <a:pt x="6763657" y="13508935"/>
                  </a:lnTo>
                  <a:lnTo>
                    <a:pt x="0" y="13508935"/>
                  </a:lnTo>
                  <a:lnTo>
                    <a:pt x="0" y="0"/>
                  </a:lnTo>
                  <a:close/>
                </a:path>
              </a:pathLst>
            </a:custGeom>
            <a:blipFill>
              <a:blip r:embed="rId2"/>
              <a:stretch>
                <a:fillRect/>
              </a:stretch>
            </a:blipFill>
          </p:spPr>
          <p:txBody>
            <a:bodyPr/>
            <a:lstStyle/>
            <a:p>
              <a:endParaRPr lang="en-US"/>
            </a:p>
          </p:txBody>
        </p:sp>
        <p:sp>
          <p:nvSpPr>
            <p:cNvPr id="7" name="Freeform 7"/>
            <p:cNvSpPr/>
            <p:nvPr/>
          </p:nvSpPr>
          <p:spPr>
            <a:xfrm>
              <a:off x="909980" y="6202147"/>
              <a:ext cx="6090848" cy="2780502"/>
            </a:xfrm>
            <a:custGeom>
              <a:avLst/>
              <a:gdLst/>
              <a:ahLst/>
              <a:cxnLst/>
              <a:rect l="l" t="t" r="r" b="b"/>
              <a:pathLst>
                <a:path w="6090848" h="2780502">
                  <a:moveTo>
                    <a:pt x="0" y="0"/>
                  </a:moveTo>
                  <a:lnTo>
                    <a:pt x="6090848" y="0"/>
                  </a:lnTo>
                  <a:lnTo>
                    <a:pt x="6090848" y="2780503"/>
                  </a:lnTo>
                  <a:lnTo>
                    <a:pt x="0" y="2780503"/>
                  </a:lnTo>
                  <a:lnTo>
                    <a:pt x="0" y="0"/>
                  </a:lnTo>
                  <a:close/>
                </a:path>
              </a:pathLst>
            </a:custGeom>
            <a:blipFill>
              <a:blip r:embed="rId3"/>
              <a:stretch>
                <a:fillRect l="-68026" t="-239181" r="-6661" b="-43482"/>
              </a:stretch>
            </a:blipFill>
            <a:ln w="190500" cap="sq">
              <a:solidFill>
                <a:srgbClr val="E5231D"/>
              </a:solidFill>
              <a:prstDash val="solid"/>
              <a:miter/>
            </a:ln>
          </p:spPr>
          <p:txBody>
            <a:bodyPr/>
            <a:lstStyle/>
            <a:p>
              <a:endParaRPr lang="en-US"/>
            </a:p>
          </p:txBody>
        </p:sp>
      </p:grpSp>
      <p:sp>
        <p:nvSpPr>
          <p:cNvPr id="8" name="TextBox 8"/>
          <p:cNvSpPr txBox="1"/>
          <p:nvPr/>
        </p:nvSpPr>
        <p:spPr>
          <a:xfrm>
            <a:off x="247977" y="971550"/>
            <a:ext cx="10904501" cy="4695826"/>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8. If you are scheduling an in-person meeting, toggle off the “Teams meeting” option, as seen in the image to the right.  Please note that, unlike the previous scheduling option, the “Location” field will not account for room availability.  So, when using the scheduling poll, you will need to check meeting room availability yourself</a:t>
            </a:r>
          </a:p>
          <a:p>
            <a:pPr algn="just">
              <a:lnSpc>
                <a:spcPts val="4199"/>
              </a:lnSpc>
            </a:pPr>
            <a:endParaRPr lang="en-US" sz="2999">
              <a:solidFill>
                <a:srgbClr val="000000"/>
              </a:solidFill>
              <a:latin typeface="Cerebri"/>
              <a:ea typeface="Cerebri"/>
              <a:cs typeface="Cerebri"/>
              <a:sym typeface="Cerebri"/>
            </a:endParaRPr>
          </a:p>
          <a:p>
            <a:pPr marL="0" lvl="0" indent="0" algn="just">
              <a:lnSpc>
                <a:spcPts val="4199"/>
              </a:lnSpc>
              <a:spcBef>
                <a:spcPct val="0"/>
              </a:spcBef>
            </a:pPr>
            <a:r>
              <a:rPr lang="en-US" sz="2999">
                <a:solidFill>
                  <a:srgbClr val="000000"/>
                </a:solidFill>
                <a:latin typeface="Cerebri"/>
                <a:ea typeface="Cerebri"/>
                <a:cs typeface="Cerebri"/>
                <a:sym typeface="Cerebri"/>
              </a:rPr>
              <a:t>9. Click “Create poll” at the bottom of the panel to send the poll to attendees</a:t>
            </a:r>
          </a:p>
        </p:txBody>
      </p:sp>
      <p:sp>
        <p:nvSpPr>
          <p:cNvPr id="9" name="TextBox 9"/>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Use the Scheduling Poll for Meetings (Cont.)</a:t>
            </a:r>
          </a:p>
        </p:txBody>
      </p:sp>
    </p:spTree>
    <p:extLst>
      <p:ext uri="{BB962C8B-B14F-4D97-AF65-F5344CB8AC3E}">
        <p14:creationId xmlns:p14="http://schemas.microsoft.com/office/powerpoint/2010/main" val="2189498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308188" y="1554994"/>
            <a:ext cx="10979812" cy="7177012"/>
            <a:chOff x="0" y="0"/>
            <a:chExt cx="14639750" cy="9569349"/>
          </a:xfrm>
        </p:grpSpPr>
        <p:sp>
          <p:nvSpPr>
            <p:cNvPr id="6" name="Freeform 6"/>
            <p:cNvSpPr/>
            <p:nvPr/>
          </p:nvSpPr>
          <p:spPr>
            <a:xfrm>
              <a:off x="89806" y="0"/>
              <a:ext cx="14549944" cy="9322686"/>
            </a:xfrm>
            <a:custGeom>
              <a:avLst/>
              <a:gdLst/>
              <a:ahLst/>
              <a:cxnLst/>
              <a:rect l="l" t="t" r="r" b="b"/>
              <a:pathLst>
                <a:path w="14549944" h="9322686">
                  <a:moveTo>
                    <a:pt x="0" y="0"/>
                  </a:moveTo>
                  <a:lnTo>
                    <a:pt x="14549944" y="0"/>
                  </a:lnTo>
                  <a:lnTo>
                    <a:pt x="14549944" y="9322686"/>
                  </a:lnTo>
                  <a:lnTo>
                    <a:pt x="0" y="9322686"/>
                  </a:lnTo>
                  <a:lnTo>
                    <a:pt x="0" y="0"/>
                  </a:lnTo>
                  <a:close/>
                </a:path>
              </a:pathLst>
            </a:custGeom>
            <a:blipFill>
              <a:blip r:embed="rId2"/>
              <a:stretch>
                <a:fillRect/>
              </a:stretch>
            </a:blipFill>
          </p:spPr>
          <p:txBody>
            <a:bodyPr/>
            <a:lstStyle/>
            <a:p>
              <a:endParaRPr lang="en-US"/>
            </a:p>
          </p:txBody>
        </p:sp>
        <p:sp>
          <p:nvSpPr>
            <p:cNvPr id="7" name="Freeform 7"/>
            <p:cNvSpPr/>
            <p:nvPr/>
          </p:nvSpPr>
          <p:spPr>
            <a:xfrm>
              <a:off x="943756" y="635371"/>
              <a:ext cx="2973765" cy="1000427"/>
            </a:xfrm>
            <a:custGeom>
              <a:avLst/>
              <a:gdLst/>
              <a:ahLst/>
              <a:cxnLst/>
              <a:rect l="l" t="t" r="r" b="b"/>
              <a:pathLst>
                <a:path w="2973765" h="1000427">
                  <a:moveTo>
                    <a:pt x="0" y="0"/>
                  </a:moveTo>
                  <a:lnTo>
                    <a:pt x="2973765" y="0"/>
                  </a:lnTo>
                  <a:lnTo>
                    <a:pt x="2973765" y="1000427"/>
                  </a:lnTo>
                  <a:lnTo>
                    <a:pt x="0" y="1000427"/>
                  </a:lnTo>
                  <a:lnTo>
                    <a:pt x="0" y="0"/>
                  </a:lnTo>
                  <a:close/>
                </a:path>
              </a:pathLst>
            </a:custGeom>
            <a:blipFill>
              <a:blip r:embed="rId3"/>
              <a:stretch>
                <a:fillRect l="-191848" t="-1216119" r="-195086" b="-131292"/>
              </a:stretch>
            </a:blipFill>
            <a:ln w="190500" cap="sq">
              <a:solidFill>
                <a:srgbClr val="E5231D"/>
              </a:solidFill>
              <a:prstDash val="solid"/>
              <a:miter/>
            </a:ln>
          </p:spPr>
          <p:txBody>
            <a:bodyPr/>
            <a:lstStyle/>
            <a:p>
              <a:endParaRPr lang="en-US"/>
            </a:p>
          </p:txBody>
        </p:sp>
        <p:sp>
          <p:nvSpPr>
            <p:cNvPr id="8" name="Freeform 8"/>
            <p:cNvSpPr/>
            <p:nvPr/>
          </p:nvSpPr>
          <p:spPr>
            <a:xfrm>
              <a:off x="0" y="4401343"/>
              <a:ext cx="4581727" cy="5014898"/>
            </a:xfrm>
            <a:custGeom>
              <a:avLst/>
              <a:gdLst/>
              <a:ahLst/>
              <a:cxnLst/>
              <a:rect l="l" t="t" r="r" b="b"/>
              <a:pathLst>
                <a:path w="4581727" h="5014898">
                  <a:moveTo>
                    <a:pt x="0" y="0"/>
                  </a:moveTo>
                  <a:lnTo>
                    <a:pt x="4581727" y="0"/>
                  </a:lnTo>
                  <a:lnTo>
                    <a:pt x="4581727" y="5014898"/>
                  </a:lnTo>
                  <a:lnTo>
                    <a:pt x="0" y="5014898"/>
                  </a:lnTo>
                  <a:lnTo>
                    <a:pt x="0" y="0"/>
                  </a:lnTo>
                  <a:close/>
                </a:path>
              </a:pathLst>
            </a:custGeom>
            <a:blipFill>
              <a:blip r:embed="rId3"/>
              <a:stretch>
                <a:fillRect l="-315247" t="-509068" r="-251403"/>
              </a:stretch>
            </a:blipFill>
            <a:ln w="190500" cap="sq">
              <a:solidFill>
                <a:srgbClr val="E5231D"/>
              </a:solidFill>
              <a:prstDash val="solid"/>
              <a:miter/>
            </a:ln>
          </p:spPr>
          <p:txBody>
            <a:bodyPr/>
            <a:lstStyle/>
            <a:p>
              <a:endParaRPr lang="en-US"/>
            </a:p>
          </p:txBody>
        </p:sp>
        <p:sp>
          <p:nvSpPr>
            <p:cNvPr id="9" name="Freeform 9"/>
            <p:cNvSpPr/>
            <p:nvPr/>
          </p:nvSpPr>
          <p:spPr>
            <a:xfrm>
              <a:off x="6866545" y="4325752"/>
              <a:ext cx="1767981" cy="5243597"/>
            </a:xfrm>
            <a:custGeom>
              <a:avLst/>
              <a:gdLst/>
              <a:ahLst/>
              <a:cxnLst/>
              <a:rect l="l" t="t" r="r" b="b"/>
              <a:pathLst>
                <a:path w="1767981" h="5243597">
                  <a:moveTo>
                    <a:pt x="0" y="0"/>
                  </a:moveTo>
                  <a:lnTo>
                    <a:pt x="1767980" y="0"/>
                  </a:lnTo>
                  <a:lnTo>
                    <a:pt x="1767980" y="5243597"/>
                  </a:lnTo>
                  <a:lnTo>
                    <a:pt x="0" y="5243597"/>
                  </a:lnTo>
                  <a:lnTo>
                    <a:pt x="0" y="0"/>
                  </a:lnTo>
                  <a:close/>
                </a:path>
              </a:pathLst>
            </a:custGeom>
            <a:blipFill>
              <a:blip r:embed="rId3"/>
              <a:stretch>
                <a:fillRect l="-822677" t="-483976" r="-813677" b="-1469"/>
              </a:stretch>
            </a:blipFill>
            <a:ln w="190500" cap="sq">
              <a:solidFill>
                <a:srgbClr val="E5231D"/>
              </a:solidFill>
              <a:prstDash val="solid"/>
              <a:miter/>
            </a:ln>
          </p:spPr>
          <p:txBody>
            <a:bodyPr/>
            <a:lstStyle/>
            <a:p>
              <a:endParaRPr lang="en-US"/>
            </a:p>
          </p:txBody>
        </p:sp>
      </p:grpSp>
      <p:sp>
        <p:nvSpPr>
          <p:cNvPr id="10" name="TextBox 10"/>
          <p:cNvSpPr txBox="1"/>
          <p:nvPr/>
        </p:nvSpPr>
        <p:spPr>
          <a:xfrm>
            <a:off x="247977" y="981075"/>
            <a:ext cx="6572447" cy="8308976"/>
          </a:xfrm>
          <a:prstGeom prst="rect">
            <a:avLst/>
          </a:prstGeom>
        </p:spPr>
        <p:txBody>
          <a:bodyPr lIns="0" tIns="0" rIns="0" bIns="0" rtlCol="0" anchor="t">
            <a:spAutoFit/>
          </a:bodyPr>
          <a:lstStyle/>
          <a:p>
            <a:pPr algn="just">
              <a:lnSpc>
                <a:spcPts val="3499"/>
              </a:lnSpc>
            </a:pPr>
            <a:r>
              <a:rPr lang="en-US" sz="2499">
                <a:solidFill>
                  <a:srgbClr val="000000"/>
                </a:solidFill>
                <a:latin typeface="Cerebri"/>
                <a:ea typeface="Cerebri"/>
                <a:cs typeface="Cerebri"/>
                <a:sym typeface="Cerebri"/>
              </a:rPr>
              <a:t>The third and final tool we will explore is the Scheduling Assistant.  To use the Scheduling Assistant, follow these steps:</a:t>
            </a:r>
          </a:p>
          <a:p>
            <a:pPr algn="just">
              <a:lnSpc>
                <a:spcPts val="3499"/>
              </a:lnSpc>
            </a:pPr>
            <a:endParaRPr lang="en-US" sz="2499">
              <a:solidFill>
                <a:srgbClr val="000000"/>
              </a:solidFill>
              <a:latin typeface="Cerebri"/>
              <a:ea typeface="Cerebri"/>
              <a:cs typeface="Cerebri"/>
              <a:sym typeface="Cerebri"/>
            </a:endParaRPr>
          </a:p>
          <a:p>
            <a:pPr marL="539745" lvl="1" indent="-269872" algn="just">
              <a:lnSpc>
                <a:spcPts val="3499"/>
              </a:lnSpc>
              <a:buAutoNum type="arabicPeriod"/>
            </a:pPr>
            <a:r>
              <a:rPr lang="en-US" sz="2499">
                <a:solidFill>
                  <a:srgbClr val="000000"/>
                </a:solidFill>
                <a:latin typeface="Cerebri"/>
                <a:ea typeface="Cerebri"/>
                <a:cs typeface="Cerebri"/>
                <a:sym typeface="Cerebri"/>
              </a:rPr>
              <a:t>Open a new calendar event</a:t>
            </a:r>
          </a:p>
          <a:p>
            <a:pPr marL="539745" lvl="1" indent="-269872" algn="just">
              <a:lnSpc>
                <a:spcPts val="3499"/>
              </a:lnSpc>
              <a:buAutoNum type="arabicPeriod"/>
            </a:pPr>
            <a:r>
              <a:rPr lang="en-US" sz="2499">
                <a:solidFill>
                  <a:srgbClr val="000000"/>
                </a:solidFill>
                <a:latin typeface="Cerebri"/>
                <a:ea typeface="Cerebri"/>
                <a:cs typeface="Cerebri"/>
                <a:sym typeface="Cerebri"/>
              </a:rPr>
              <a:t>At the top left corner, click “Scheduling Assistant,” as seen in the image to the right</a:t>
            </a:r>
          </a:p>
          <a:p>
            <a:pPr marL="539745" lvl="1" indent="-269872" algn="just">
              <a:lnSpc>
                <a:spcPts val="3499"/>
              </a:lnSpc>
              <a:buAutoNum type="arabicPeriod"/>
            </a:pPr>
            <a:r>
              <a:rPr lang="en-US" sz="2499">
                <a:solidFill>
                  <a:srgbClr val="000000"/>
                </a:solidFill>
                <a:latin typeface="Cerebri"/>
                <a:ea typeface="Cerebri"/>
                <a:cs typeface="Cerebri"/>
                <a:sym typeface="Cerebri"/>
              </a:rPr>
              <a:t>Add your attendees and meeting location, if applicable</a:t>
            </a:r>
          </a:p>
          <a:p>
            <a:pPr marL="539745" lvl="1" indent="-269872" algn="just">
              <a:lnSpc>
                <a:spcPts val="3499"/>
              </a:lnSpc>
              <a:buAutoNum type="arabicPeriod"/>
            </a:pPr>
            <a:r>
              <a:rPr lang="en-US" sz="2499">
                <a:solidFill>
                  <a:srgbClr val="000000"/>
                </a:solidFill>
                <a:latin typeface="Cerebri"/>
                <a:ea typeface="Cerebri"/>
                <a:cs typeface="Cerebri"/>
                <a:sym typeface="Cerebri"/>
              </a:rPr>
              <a:t>Drag the bar over the calendar to find a time when all attendees are available.  The bar will be green when it is slid over a time slot where everyone is available</a:t>
            </a:r>
          </a:p>
          <a:p>
            <a:pPr algn="just">
              <a:lnSpc>
                <a:spcPts val="3499"/>
              </a:lnSpc>
            </a:pPr>
            <a:endParaRPr lang="en-US" sz="2499">
              <a:solidFill>
                <a:srgbClr val="000000"/>
              </a:solidFill>
              <a:latin typeface="Cerebri"/>
              <a:ea typeface="Cerebri"/>
              <a:cs typeface="Cerebri"/>
              <a:sym typeface="Cerebri"/>
            </a:endParaRPr>
          </a:p>
          <a:p>
            <a:pPr algn="just">
              <a:lnSpc>
                <a:spcPts val="3499"/>
              </a:lnSpc>
              <a:spcBef>
                <a:spcPct val="0"/>
              </a:spcBef>
            </a:pPr>
            <a:r>
              <a:rPr lang="en-US" sz="2499">
                <a:solidFill>
                  <a:srgbClr val="000000"/>
                </a:solidFill>
                <a:latin typeface="Cerebri"/>
                <a:ea typeface="Cerebri"/>
                <a:cs typeface="Cerebri"/>
                <a:sym typeface="Cerebri"/>
              </a:rPr>
              <a:t>Please note that you cannot schedule a meeting directly from the Scheduling Assistant.  You will need to complete the new calendar event that you opened in Step 1.</a:t>
            </a:r>
          </a:p>
        </p:txBody>
      </p:sp>
      <p:sp>
        <p:nvSpPr>
          <p:cNvPr id="11" name="TextBox 11"/>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Use the Scheduling Assistant for Meetings</a:t>
            </a:r>
          </a:p>
        </p:txBody>
      </p:sp>
    </p:spTree>
    <p:extLst>
      <p:ext uri="{BB962C8B-B14F-4D97-AF65-F5344CB8AC3E}">
        <p14:creationId xmlns:p14="http://schemas.microsoft.com/office/powerpoint/2010/main" val="12037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62025"/>
            <a:ext cx="10364323" cy="7045961"/>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Similarly to how you create a task from an email, you can also create an event from an email.  Simply click and drag the email to your calendar shortcut and place it in the “Add as an event” box, as seen in the image to the right.  This will automatically create a new event window for you to complete.  Remember to properly color code the event, select either the in-person or virtual meeting toggle, and use the scheduling tools we’ve explored!</a:t>
            </a:r>
          </a:p>
          <a:p>
            <a:pPr algn="just">
              <a:lnSpc>
                <a:spcPts val="4339"/>
              </a:lnSpc>
            </a:pPr>
            <a:endParaRPr lang="en-US" sz="3099">
              <a:solidFill>
                <a:srgbClr val="000000"/>
              </a:solidFill>
              <a:latin typeface="Cerebri"/>
              <a:ea typeface="Cerebri"/>
              <a:cs typeface="Cerebri"/>
              <a:sym typeface="Cerebri"/>
            </a:endParaRPr>
          </a:p>
          <a:p>
            <a:pPr algn="just">
              <a:lnSpc>
                <a:spcPts val="4339"/>
              </a:lnSpc>
              <a:spcBef>
                <a:spcPct val="0"/>
              </a:spcBef>
            </a:pPr>
            <a:r>
              <a:rPr lang="en-US" sz="3099">
                <a:solidFill>
                  <a:srgbClr val="000000"/>
                </a:solidFill>
                <a:latin typeface="Cerebri"/>
                <a:ea typeface="Cerebri"/>
                <a:cs typeface="Cerebri"/>
                <a:sym typeface="Cerebri"/>
              </a:rPr>
              <a:t>This option is great for when you need to set up a meeting for more context or information about the email.  You can also use this feature when you want to create a meeting that will reference the email in the event text box.</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Create an Event from an Email</a:t>
            </a:r>
          </a:p>
        </p:txBody>
      </p:sp>
      <p:grpSp>
        <p:nvGrpSpPr>
          <p:cNvPr id="7" name="Group 7"/>
          <p:cNvGrpSpPr/>
          <p:nvPr/>
        </p:nvGrpSpPr>
        <p:grpSpPr>
          <a:xfrm>
            <a:off x="11993389" y="492910"/>
            <a:ext cx="4855250" cy="9453195"/>
            <a:chOff x="0" y="0"/>
            <a:chExt cx="6473666" cy="12604260"/>
          </a:xfrm>
        </p:grpSpPr>
        <p:sp>
          <p:nvSpPr>
            <p:cNvPr id="8" name="Freeform 8"/>
            <p:cNvSpPr/>
            <p:nvPr/>
          </p:nvSpPr>
          <p:spPr>
            <a:xfrm>
              <a:off x="0" y="0"/>
              <a:ext cx="6091004" cy="12398257"/>
            </a:xfrm>
            <a:custGeom>
              <a:avLst/>
              <a:gdLst/>
              <a:ahLst/>
              <a:cxnLst/>
              <a:rect l="l" t="t" r="r" b="b"/>
              <a:pathLst>
                <a:path w="6091004" h="12398257">
                  <a:moveTo>
                    <a:pt x="0" y="0"/>
                  </a:moveTo>
                  <a:lnTo>
                    <a:pt x="6091004" y="0"/>
                  </a:lnTo>
                  <a:lnTo>
                    <a:pt x="6091004" y="12398257"/>
                  </a:lnTo>
                  <a:lnTo>
                    <a:pt x="0" y="12398257"/>
                  </a:lnTo>
                  <a:lnTo>
                    <a:pt x="0" y="0"/>
                  </a:lnTo>
                  <a:close/>
                </a:path>
              </a:pathLst>
            </a:custGeom>
            <a:blipFill>
              <a:blip r:embed="rId2"/>
              <a:stretch>
                <a:fillRect/>
              </a:stretch>
            </a:blipFill>
          </p:spPr>
          <p:txBody>
            <a:bodyPr/>
            <a:lstStyle/>
            <a:p>
              <a:endParaRPr lang="en-US"/>
            </a:p>
          </p:txBody>
        </p:sp>
        <p:sp>
          <p:nvSpPr>
            <p:cNvPr id="9" name="Freeform 9"/>
            <p:cNvSpPr/>
            <p:nvPr/>
          </p:nvSpPr>
          <p:spPr>
            <a:xfrm>
              <a:off x="0" y="4253744"/>
              <a:ext cx="6473666" cy="8350516"/>
            </a:xfrm>
            <a:custGeom>
              <a:avLst/>
              <a:gdLst/>
              <a:ahLst/>
              <a:cxnLst/>
              <a:rect l="l" t="t" r="r" b="b"/>
              <a:pathLst>
                <a:path w="6473666" h="8350516">
                  <a:moveTo>
                    <a:pt x="0" y="0"/>
                  </a:moveTo>
                  <a:lnTo>
                    <a:pt x="6473666" y="0"/>
                  </a:lnTo>
                  <a:lnTo>
                    <a:pt x="6473666" y="8350516"/>
                  </a:lnTo>
                  <a:lnTo>
                    <a:pt x="0" y="8350516"/>
                  </a:lnTo>
                  <a:lnTo>
                    <a:pt x="0" y="0"/>
                  </a:lnTo>
                  <a:close/>
                </a:path>
              </a:pathLst>
            </a:custGeom>
            <a:blipFill>
              <a:blip r:embed="rId3"/>
              <a:stretch>
                <a:fillRect l="-416107" t="-475788" r="-235037" b="-6530"/>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14921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811562" cy="3436263"/>
            <a:chOff x="0" y="0"/>
            <a:chExt cx="1003868" cy="905024"/>
          </a:xfrm>
        </p:grpSpPr>
        <p:sp>
          <p:nvSpPr>
            <p:cNvPr id="3" name="Freeform 3"/>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54DAFF"/>
            </a:solidFill>
          </p:spPr>
          <p:txBody>
            <a:bodyPr/>
            <a:lstStyle/>
            <a:p>
              <a:endParaRPr lang="en-US"/>
            </a:p>
          </p:txBody>
        </p:sp>
        <p:sp>
          <p:nvSpPr>
            <p:cNvPr id="4" name="TextBox 4"/>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061226" y="3985210"/>
            <a:ext cx="10165548" cy="1704340"/>
          </a:xfrm>
          <a:prstGeom prst="rect">
            <a:avLst/>
          </a:prstGeom>
        </p:spPr>
        <p:txBody>
          <a:bodyPr lIns="0" tIns="0" rIns="0" bIns="0" rtlCol="0" anchor="t">
            <a:spAutoFit/>
          </a:bodyPr>
          <a:lstStyle/>
          <a:p>
            <a:pPr marL="0" lvl="0" indent="0" algn="ctr">
              <a:lnSpc>
                <a:spcPts val="6859"/>
              </a:lnSpc>
              <a:spcBef>
                <a:spcPct val="0"/>
              </a:spcBef>
            </a:pPr>
            <a:r>
              <a:rPr lang="en-US" sz="4899" b="1">
                <a:solidFill>
                  <a:srgbClr val="000000"/>
                </a:solidFill>
                <a:latin typeface="Cerebri Bold"/>
                <a:ea typeface="Cerebri Bold"/>
                <a:cs typeface="Cerebri Bold"/>
                <a:sym typeface="Cerebri Bold"/>
              </a:rPr>
              <a:t>Optimizing Outlook Email &amp; Inbox Automations</a:t>
            </a:r>
          </a:p>
        </p:txBody>
      </p:sp>
      <p:sp>
        <p:nvSpPr>
          <p:cNvPr id="6" name="TextBox 6"/>
          <p:cNvSpPr txBox="1"/>
          <p:nvPr/>
        </p:nvSpPr>
        <p:spPr>
          <a:xfrm>
            <a:off x="4248147" y="5971473"/>
            <a:ext cx="9791705" cy="1661795"/>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Cerebri"/>
                <a:ea typeface="Cerebri"/>
                <a:cs typeface="Cerebri"/>
                <a:sym typeface="Cerebri"/>
              </a:rPr>
              <a:t>This final module about Outlook will explore a variety of helpful tips and automations for writing emails and managing your inbox.</a:t>
            </a:r>
          </a:p>
        </p:txBody>
      </p:sp>
      <p:grpSp>
        <p:nvGrpSpPr>
          <p:cNvPr id="7" name="Group 7"/>
          <p:cNvGrpSpPr/>
          <p:nvPr/>
        </p:nvGrpSpPr>
        <p:grpSpPr>
          <a:xfrm>
            <a:off x="0" y="0"/>
            <a:ext cx="3363110" cy="3039341"/>
            <a:chOff x="0" y="0"/>
            <a:chExt cx="885757" cy="800485"/>
          </a:xfrm>
        </p:grpSpPr>
        <p:sp>
          <p:nvSpPr>
            <p:cNvPr id="8" name="Freeform 8"/>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9" name="TextBox 9"/>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4476438" y="0"/>
            <a:ext cx="3811562" cy="3436263"/>
            <a:chOff x="0" y="0"/>
            <a:chExt cx="1003868" cy="905024"/>
          </a:xfrm>
        </p:grpSpPr>
        <p:sp>
          <p:nvSpPr>
            <p:cNvPr id="11" name="Freeform 11"/>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249EE4"/>
            </a:solidFill>
          </p:spPr>
          <p:txBody>
            <a:bodyPr/>
            <a:lstStyle/>
            <a:p>
              <a:endParaRPr lang="en-US"/>
            </a:p>
          </p:txBody>
        </p:sp>
        <p:sp>
          <p:nvSpPr>
            <p:cNvPr id="12" name="TextBox 12"/>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6850737"/>
            <a:ext cx="3811562" cy="3436263"/>
            <a:chOff x="0" y="0"/>
            <a:chExt cx="1003868" cy="905024"/>
          </a:xfrm>
        </p:grpSpPr>
        <p:sp>
          <p:nvSpPr>
            <p:cNvPr id="14" name="Freeform 14"/>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0078D4"/>
            </a:solidFill>
          </p:spPr>
          <p:txBody>
            <a:bodyPr/>
            <a:lstStyle/>
            <a:p>
              <a:endParaRPr lang="en-US"/>
            </a:p>
          </p:txBody>
        </p:sp>
        <p:sp>
          <p:nvSpPr>
            <p:cNvPr id="15" name="TextBox 15"/>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0" y="7247659"/>
            <a:ext cx="3363110" cy="3039341"/>
            <a:chOff x="0" y="0"/>
            <a:chExt cx="885757" cy="800485"/>
          </a:xfrm>
        </p:grpSpPr>
        <p:sp>
          <p:nvSpPr>
            <p:cNvPr id="17" name="Freeform 17"/>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18" name="TextBox 18"/>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4463907" y="6850737"/>
            <a:ext cx="3811562" cy="3436263"/>
            <a:chOff x="0" y="0"/>
            <a:chExt cx="1003868" cy="905024"/>
          </a:xfrm>
        </p:grpSpPr>
        <p:sp>
          <p:nvSpPr>
            <p:cNvPr id="20" name="Freeform 20"/>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034FA0"/>
            </a:solidFill>
          </p:spPr>
          <p:txBody>
            <a:bodyPr/>
            <a:lstStyle/>
            <a:p>
              <a:endParaRPr lang="en-US"/>
            </a:p>
          </p:txBody>
        </p:sp>
        <p:sp>
          <p:nvSpPr>
            <p:cNvPr id="21" name="TextBox 21"/>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4912358" y="7247659"/>
            <a:ext cx="3363110" cy="3039341"/>
            <a:chOff x="0" y="0"/>
            <a:chExt cx="885757" cy="800485"/>
          </a:xfrm>
        </p:grpSpPr>
        <p:sp>
          <p:nvSpPr>
            <p:cNvPr id="23" name="Freeform 23"/>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24" name="TextBox 24"/>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8187891" y="1927503"/>
            <a:ext cx="1912219" cy="1642110"/>
          </a:xfrm>
          <a:prstGeom prst="rect">
            <a:avLst/>
          </a:prstGeom>
        </p:spPr>
        <p:txBody>
          <a:bodyPr lIns="0" tIns="0" rIns="0" bIns="0" rtlCol="0" anchor="t">
            <a:spAutoFit/>
          </a:bodyPr>
          <a:lstStyle/>
          <a:p>
            <a:pPr marL="0" lvl="0" indent="0" algn="ctr">
              <a:lnSpc>
                <a:spcPts val="13439"/>
              </a:lnSpc>
              <a:spcBef>
                <a:spcPct val="0"/>
              </a:spcBef>
            </a:pPr>
            <a:r>
              <a:rPr lang="en-US" sz="9600">
                <a:solidFill>
                  <a:srgbClr val="000000"/>
                </a:solidFill>
                <a:latin typeface="Cerebri"/>
                <a:ea typeface="Cerebri"/>
                <a:cs typeface="Cerebri"/>
                <a:sym typeface="Cerebri"/>
              </a:rPr>
              <a:t>(3)</a:t>
            </a:r>
          </a:p>
        </p:txBody>
      </p:sp>
      <p:grpSp>
        <p:nvGrpSpPr>
          <p:cNvPr id="26" name="Group 26"/>
          <p:cNvGrpSpPr/>
          <p:nvPr/>
        </p:nvGrpSpPr>
        <p:grpSpPr>
          <a:xfrm>
            <a:off x="14921883" y="0"/>
            <a:ext cx="3366117" cy="3039341"/>
            <a:chOff x="0" y="0"/>
            <a:chExt cx="886549" cy="800485"/>
          </a:xfrm>
        </p:grpSpPr>
        <p:sp>
          <p:nvSpPr>
            <p:cNvPr id="27" name="Freeform 27"/>
            <p:cNvSpPr/>
            <p:nvPr/>
          </p:nvSpPr>
          <p:spPr>
            <a:xfrm>
              <a:off x="0" y="0"/>
              <a:ext cx="886549" cy="800485"/>
            </a:xfrm>
            <a:custGeom>
              <a:avLst/>
              <a:gdLst/>
              <a:ahLst/>
              <a:cxnLst/>
              <a:rect l="l" t="t" r="r" b="b"/>
              <a:pathLst>
                <a:path w="886549" h="800485">
                  <a:moveTo>
                    <a:pt x="0" y="0"/>
                  </a:moveTo>
                  <a:lnTo>
                    <a:pt x="886549" y="0"/>
                  </a:lnTo>
                  <a:lnTo>
                    <a:pt x="886549" y="800485"/>
                  </a:lnTo>
                  <a:lnTo>
                    <a:pt x="0" y="800485"/>
                  </a:lnTo>
                  <a:close/>
                </a:path>
              </a:pathLst>
            </a:custGeom>
            <a:solidFill>
              <a:srgbClr val="FFFFFF"/>
            </a:solidFill>
          </p:spPr>
          <p:txBody>
            <a:bodyPr/>
            <a:lstStyle/>
            <a:p>
              <a:endParaRPr lang="en-US"/>
            </a:p>
          </p:txBody>
        </p:sp>
        <p:sp>
          <p:nvSpPr>
            <p:cNvPr id="28" name="TextBox 28"/>
            <p:cNvSpPr txBox="1"/>
            <p:nvPr/>
          </p:nvSpPr>
          <p:spPr>
            <a:xfrm>
              <a:off x="0" y="-38100"/>
              <a:ext cx="886549" cy="83858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48405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45347" y="807202"/>
            <a:ext cx="8397305" cy="837565"/>
          </a:xfrm>
          <a:prstGeom prst="rect">
            <a:avLst/>
          </a:prstGeom>
        </p:spPr>
        <p:txBody>
          <a:bodyPr lIns="0" tIns="0" rIns="0" bIns="0" rtlCol="0" anchor="t">
            <a:spAutoFit/>
          </a:bodyPr>
          <a:lstStyle/>
          <a:p>
            <a:pPr marL="0" lvl="0" indent="0" algn="ctr">
              <a:lnSpc>
                <a:spcPts val="6859"/>
              </a:lnSpc>
              <a:spcBef>
                <a:spcPct val="0"/>
              </a:spcBef>
            </a:pPr>
            <a:r>
              <a:rPr lang="en-US" sz="4899" b="1">
                <a:solidFill>
                  <a:srgbClr val="000000"/>
                </a:solidFill>
                <a:latin typeface="Cerebri Bold"/>
                <a:ea typeface="Cerebri Bold"/>
                <a:cs typeface="Cerebri Bold"/>
                <a:sym typeface="Cerebri Bold"/>
              </a:rPr>
              <a:t>New Outlook Introduction</a:t>
            </a:r>
          </a:p>
        </p:txBody>
      </p:sp>
      <p:sp>
        <p:nvSpPr>
          <p:cNvPr id="3" name="TextBox 3"/>
          <p:cNvSpPr txBox="1"/>
          <p:nvPr/>
        </p:nvSpPr>
        <p:spPr>
          <a:xfrm>
            <a:off x="3211061" y="2842896"/>
            <a:ext cx="12211406" cy="6660515"/>
          </a:xfrm>
          <a:prstGeom prst="rect">
            <a:avLst/>
          </a:prstGeom>
        </p:spPr>
        <p:txBody>
          <a:bodyPr lIns="0" tIns="0" rIns="0" bIns="0" rtlCol="0" anchor="t">
            <a:spAutoFit/>
          </a:bodyPr>
          <a:lstStyle/>
          <a:p>
            <a:pPr algn="l">
              <a:lnSpc>
                <a:spcPts val="4060"/>
              </a:lnSpc>
            </a:pPr>
            <a:r>
              <a:rPr lang="en-US" sz="2900">
                <a:solidFill>
                  <a:srgbClr val="000000"/>
                </a:solidFill>
                <a:latin typeface="Cerebri"/>
                <a:ea typeface="Cerebri"/>
                <a:cs typeface="Cerebri"/>
                <a:sym typeface="Cerebri"/>
              </a:rPr>
              <a:t>The New Outlook section of this course is split into three modules, which are reviewed more in-depth on the next slide. As you explore these modules, please start to practice using both the features covered in this training and any other features not covered that are applicable to your work. Through this initial exploration, you will be able to prepare any questions for the Q&amp;A portion of the in-person training session and engage fully with the opportunity for one-on-one support.</a:t>
            </a:r>
          </a:p>
          <a:p>
            <a:pPr algn="l">
              <a:lnSpc>
                <a:spcPts val="4060"/>
              </a:lnSpc>
            </a:pPr>
            <a:endParaRPr lang="en-US" sz="2900">
              <a:solidFill>
                <a:srgbClr val="000000"/>
              </a:solidFill>
              <a:latin typeface="Cerebri"/>
              <a:ea typeface="Cerebri"/>
              <a:cs typeface="Cerebri"/>
              <a:sym typeface="Cerebri"/>
            </a:endParaRPr>
          </a:p>
          <a:p>
            <a:pPr algn="l">
              <a:lnSpc>
                <a:spcPts val="4060"/>
              </a:lnSpc>
            </a:pPr>
            <a:r>
              <a:rPr lang="en-US" sz="2900">
                <a:solidFill>
                  <a:srgbClr val="000000"/>
                </a:solidFill>
                <a:latin typeface="Cerebri"/>
                <a:ea typeface="Cerebri"/>
                <a:cs typeface="Cerebri"/>
                <a:sym typeface="Cerebri"/>
              </a:rPr>
              <a:t>Additionally, please review the information in these modules thoroughly enough that you feel confident at the in-person training session. At the session, you will be practicing and ultimately demonstrating mastery of fundamental skills for using New Outlook!</a:t>
            </a:r>
          </a:p>
          <a:p>
            <a:pPr marL="0" lvl="0" indent="0" algn="l">
              <a:lnSpc>
                <a:spcPts val="4060"/>
              </a:lnSpc>
              <a:spcBef>
                <a:spcPct val="0"/>
              </a:spcBef>
            </a:pPr>
            <a:endParaRPr lang="en-US" sz="2900">
              <a:solidFill>
                <a:srgbClr val="000000"/>
              </a:solidFill>
              <a:latin typeface="Cerebri"/>
              <a:ea typeface="Cerebri"/>
              <a:cs typeface="Cerebri"/>
              <a:sym typeface="Cerebri"/>
            </a:endParaRPr>
          </a:p>
        </p:txBody>
      </p:sp>
      <p:sp>
        <p:nvSpPr>
          <p:cNvPr id="4" name="Freeform 4"/>
          <p:cNvSpPr/>
          <p:nvPr/>
        </p:nvSpPr>
        <p:spPr>
          <a:xfrm rot="-10800000">
            <a:off x="5838237" y="1877088"/>
            <a:ext cx="6611526" cy="57851"/>
          </a:xfrm>
          <a:custGeom>
            <a:avLst/>
            <a:gdLst/>
            <a:ahLst/>
            <a:cxnLst/>
            <a:rect l="l" t="t" r="r" b="b"/>
            <a:pathLst>
              <a:path w="6611526" h="57851">
                <a:moveTo>
                  <a:pt x="0" y="0"/>
                </a:moveTo>
                <a:lnTo>
                  <a:pt x="6611526" y="0"/>
                </a:lnTo>
                <a:lnTo>
                  <a:pt x="6611526" y="57851"/>
                </a:lnTo>
                <a:lnTo>
                  <a:pt x="0" y="57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rot="5400000">
            <a:off x="2925959" y="2587874"/>
            <a:ext cx="765954" cy="765954"/>
            <a:chOff x="0" y="0"/>
            <a:chExt cx="1021272" cy="1021272"/>
          </a:xfrm>
        </p:grpSpPr>
        <p:grpSp>
          <p:nvGrpSpPr>
            <p:cNvPr id="6" name="Group 6"/>
            <p:cNvGrpSpPr/>
            <p:nvPr/>
          </p:nvGrpSpPr>
          <p:grpSpPr>
            <a:xfrm>
              <a:off x="0" y="0"/>
              <a:ext cx="217105" cy="1021272"/>
              <a:chOff x="0" y="0"/>
              <a:chExt cx="42885" cy="201733"/>
            </a:xfrm>
          </p:grpSpPr>
          <p:sp>
            <p:nvSpPr>
              <p:cNvPr id="7" name="Freeform 7"/>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54DAFF"/>
              </a:solidFill>
            </p:spPr>
            <p:txBody>
              <a:bodyPr/>
              <a:lstStyle/>
              <a:p>
                <a:endParaRPr lang="en-US"/>
              </a:p>
            </p:txBody>
          </p:sp>
          <p:sp>
            <p:nvSpPr>
              <p:cNvPr id="8" name="TextBox 8"/>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402084" y="402084"/>
              <a:ext cx="217105" cy="1021272"/>
              <a:chOff x="0" y="0"/>
              <a:chExt cx="42885" cy="201733"/>
            </a:xfrm>
          </p:grpSpPr>
          <p:sp>
            <p:nvSpPr>
              <p:cNvPr id="10" name="Freeform 10"/>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54DAFF"/>
              </a:solidFill>
            </p:spPr>
            <p:txBody>
              <a:bodyPr/>
              <a:lstStyle/>
              <a:p>
                <a:endParaRPr lang="en-US"/>
              </a:p>
            </p:txBody>
          </p:sp>
          <p:sp>
            <p:nvSpPr>
              <p:cNvPr id="11" name="TextBox 11"/>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grpSp>
        <p:nvGrpSpPr>
          <p:cNvPr id="12" name="Group 12"/>
          <p:cNvGrpSpPr/>
          <p:nvPr/>
        </p:nvGrpSpPr>
        <p:grpSpPr>
          <a:xfrm>
            <a:off x="4712588" y="0"/>
            <a:ext cx="8875723" cy="670132"/>
            <a:chOff x="0" y="0"/>
            <a:chExt cx="2337639" cy="176496"/>
          </a:xfrm>
        </p:grpSpPr>
        <p:sp>
          <p:nvSpPr>
            <p:cNvPr id="13" name="Freeform 13"/>
            <p:cNvSpPr/>
            <p:nvPr/>
          </p:nvSpPr>
          <p:spPr>
            <a:xfrm>
              <a:off x="0" y="0"/>
              <a:ext cx="2337639" cy="176496"/>
            </a:xfrm>
            <a:custGeom>
              <a:avLst/>
              <a:gdLst/>
              <a:ahLst/>
              <a:cxnLst/>
              <a:rect l="l" t="t" r="r" b="b"/>
              <a:pathLst>
                <a:path w="2337639" h="176496">
                  <a:moveTo>
                    <a:pt x="0" y="0"/>
                  </a:moveTo>
                  <a:lnTo>
                    <a:pt x="2337639" y="0"/>
                  </a:lnTo>
                  <a:lnTo>
                    <a:pt x="2337639" y="176496"/>
                  </a:lnTo>
                  <a:lnTo>
                    <a:pt x="0" y="176496"/>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14" name="TextBox 14"/>
            <p:cNvSpPr txBox="1"/>
            <p:nvPr/>
          </p:nvSpPr>
          <p:spPr>
            <a:xfrm>
              <a:off x="0" y="-38100"/>
              <a:ext cx="2337639" cy="21459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0" y="0"/>
            <a:ext cx="4818081" cy="1934939"/>
            <a:chOff x="0" y="0"/>
            <a:chExt cx="1268960" cy="509614"/>
          </a:xfrm>
        </p:grpSpPr>
        <p:sp>
          <p:nvSpPr>
            <p:cNvPr id="16" name="Freeform 16"/>
            <p:cNvSpPr/>
            <p:nvPr/>
          </p:nvSpPr>
          <p:spPr>
            <a:xfrm>
              <a:off x="0" y="0"/>
              <a:ext cx="1268960" cy="509614"/>
            </a:xfrm>
            <a:custGeom>
              <a:avLst/>
              <a:gdLst/>
              <a:ahLst/>
              <a:cxnLst/>
              <a:rect l="l" t="t" r="r" b="b"/>
              <a:pathLst>
                <a:path w="1268960" h="509614">
                  <a:moveTo>
                    <a:pt x="0" y="0"/>
                  </a:moveTo>
                  <a:lnTo>
                    <a:pt x="1268960" y="0"/>
                  </a:lnTo>
                  <a:lnTo>
                    <a:pt x="1268960" y="509614"/>
                  </a:lnTo>
                  <a:lnTo>
                    <a:pt x="0" y="509614"/>
                  </a:lnTo>
                  <a:close/>
                </a:path>
              </a:pathLst>
            </a:custGeom>
            <a:solidFill>
              <a:srgbClr val="54DAFF"/>
            </a:solidFill>
          </p:spPr>
          <p:txBody>
            <a:bodyPr/>
            <a:lstStyle/>
            <a:p>
              <a:endParaRPr lang="en-US"/>
            </a:p>
          </p:txBody>
        </p:sp>
        <p:sp>
          <p:nvSpPr>
            <p:cNvPr id="17" name="TextBox 17"/>
            <p:cNvSpPr txBox="1"/>
            <p:nvPr/>
          </p:nvSpPr>
          <p:spPr>
            <a:xfrm>
              <a:off x="0" y="-38100"/>
              <a:ext cx="1268960" cy="547714"/>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466478" y="0"/>
            <a:ext cx="4817568" cy="1934939"/>
            <a:chOff x="0" y="0"/>
            <a:chExt cx="1268825" cy="509614"/>
          </a:xfrm>
        </p:grpSpPr>
        <p:sp>
          <p:nvSpPr>
            <p:cNvPr id="19" name="Freeform 19"/>
            <p:cNvSpPr/>
            <p:nvPr/>
          </p:nvSpPr>
          <p:spPr>
            <a:xfrm>
              <a:off x="0" y="0"/>
              <a:ext cx="1268824" cy="509614"/>
            </a:xfrm>
            <a:custGeom>
              <a:avLst/>
              <a:gdLst/>
              <a:ahLst/>
              <a:cxnLst/>
              <a:rect l="l" t="t" r="r" b="b"/>
              <a:pathLst>
                <a:path w="1268824" h="509614">
                  <a:moveTo>
                    <a:pt x="0" y="0"/>
                  </a:moveTo>
                  <a:lnTo>
                    <a:pt x="1268824" y="0"/>
                  </a:lnTo>
                  <a:lnTo>
                    <a:pt x="1268824" y="509614"/>
                  </a:lnTo>
                  <a:lnTo>
                    <a:pt x="0" y="509614"/>
                  </a:lnTo>
                  <a:close/>
                </a:path>
              </a:pathLst>
            </a:custGeom>
            <a:solidFill>
              <a:srgbClr val="034FA0"/>
            </a:solidFill>
          </p:spPr>
          <p:txBody>
            <a:bodyPr/>
            <a:lstStyle/>
            <a:p>
              <a:endParaRPr lang="en-US"/>
            </a:p>
          </p:txBody>
        </p:sp>
        <p:sp>
          <p:nvSpPr>
            <p:cNvPr id="20" name="TextBox 20"/>
            <p:cNvSpPr txBox="1"/>
            <p:nvPr/>
          </p:nvSpPr>
          <p:spPr>
            <a:xfrm>
              <a:off x="0" y="-38100"/>
              <a:ext cx="1268825" cy="547714"/>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00000">
            <a:off x="14638326" y="8492346"/>
            <a:ext cx="765954" cy="765954"/>
            <a:chOff x="0" y="0"/>
            <a:chExt cx="1021272" cy="1021272"/>
          </a:xfrm>
        </p:grpSpPr>
        <p:grpSp>
          <p:nvGrpSpPr>
            <p:cNvPr id="22" name="Group 22"/>
            <p:cNvGrpSpPr/>
            <p:nvPr/>
          </p:nvGrpSpPr>
          <p:grpSpPr>
            <a:xfrm>
              <a:off x="0" y="0"/>
              <a:ext cx="217105" cy="1021272"/>
              <a:chOff x="0" y="0"/>
              <a:chExt cx="42885" cy="201733"/>
            </a:xfrm>
          </p:grpSpPr>
          <p:sp>
            <p:nvSpPr>
              <p:cNvPr id="23" name="Freeform 23"/>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034FA0"/>
              </a:solidFill>
            </p:spPr>
            <p:txBody>
              <a:bodyPr/>
              <a:lstStyle/>
              <a:p>
                <a:endParaRPr lang="en-US"/>
              </a:p>
            </p:txBody>
          </p:sp>
          <p:sp>
            <p:nvSpPr>
              <p:cNvPr id="24" name="TextBox 24"/>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rot="5400000">
              <a:off x="402084" y="402084"/>
              <a:ext cx="217105" cy="1021272"/>
              <a:chOff x="0" y="0"/>
              <a:chExt cx="42885" cy="201733"/>
            </a:xfrm>
          </p:grpSpPr>
          <p:sp>
            <p:nvSpPr>
              <p:cNvPr id="26" name="Freeform 26"/>
              <p:cNvSpPr/>
              <p:nvPr/>
            </p:nvSpPr>
            <p:spPr>
              <a:xfrm>
                <a:off x="0" y="0"/>
                <a:ext cx="42885" cy="201733"/>
              </a:xfrm>
              <a:custGeom>
                <a:avLst/>
                <a:gdLst/>
                <a:ahLst/>
                <a:cxnLst/>
                <a:rect l="l" t="t" r="r" b="b"/>
                <a:pathLst>
                  <a:path w="42885" h="201733">
                    <a:moveTo>
                      <a:pt x="0" y="0"/>
                    </a:moveTo>
                    <a:lnTo>
                      <a:pt x="42885" y="0"/>
                    </a:lnTo>
                    <a:lnTo>
                      <a:pt x="42885" y="201733"/>
                    </a:lnTo>
                    <a:lnTo>
                      <a:pt x="0" y="201733"/>
                    </a:lnTo>
                    <a:close/>
                  </a:path>
                </a:pathLst>
              </a:custGeom>
              <a:solidFill>
                <a:srgbClr val="034FA0"/>
              </a:solidFill>
            </p:spPr>
            <p:txBody>
              <a:bodyPr/>
              <a:lstStyle/>
              <a:p>
                <a:endParaRPr lang="en-US"/>
              </a:p>
            </p:txBody>
          </p:sp>
          <p:sp>
            <p:nvSpPr>
              <p:cNvPr id="27" name="TextBox 27"/>
              <p:cNvSpPr txBox="1"/>
              <p:nvPr/>
            </p:nvSpPr>
            <p:spPr>
              <a:xfrm>
                <a:off x="0" y="-38100"/>
                <a:ext cx="42885" cy="239833"/>
              </a:xfrm>
              <a:prstGeom prst="rect">
                <a:avLst/>
              </a:prstGeom>
            </p:spPr>
            <p:txBody>
              <a:bodyPr lIns="50800" tIns="50800" rIns="50800" bIns="50800" rtlCol="0" anchor="ctr"/>
              <a:lstStyle/>
              <a:p>
                <a:pPr algn="ctr">
                  <a:lnSpc>
                    <a:spcPts val="2659"/>
                  </a:lnSpc>
                </a:pPr>
                <a:endParaRPr/>
              </a:p>
            </p:txBody>
          </p:sp>
        </p:grpSp>
      </p:grpSp>
      <p:grpSp>
        <p:nvGrpSpPr>
          <p:cNvPr id="28" name="Group 28"/>
          <p:cNvGrpSpPr/>
          <p:nvPr/>
        </p:nvGrpSpPr>
        <p:grpSpPr>
          <a:xfrm>
            <a:off x="0" y="9616868"/>
            <a:ext cx="18288000" cy="670132"/>
            <a:chOff x="0" y="0"/>
            <a:chExt cx="4816593" cy="176496"/>
          </a:xfrm>
        </p:grpSpPr>
        <p:sp>
          <p:nvSpPr>
            <p:cNvPr id="29" name="Freeform 29"/>
            <p:cNvSpPr/>
            <p:nvPr/>
          </p:nvSpPr>
          <p:spPr>
            <a:xfrm>
              <a:off x="0" y="0"/>
              <a:ext cx="4816592" cy="176496"/>
            </a:xfrm>
            <a:custGeom>
              <a:avLst/>
              <a:gdLst/>
              <a:ahLst/>
              <a:cxnLst/>
              <a:rect l="l" t="t" r="r" b="b"/>
              <a:pathLst>
                <a:path w="4816592" h="176496">
                  <a:moveTo>
                    <a:pt x="0" y="0"/>
                  </a:moveTo>
                  <a:lnTo>
                    <a:pt x="4816592" y="0"/>
                  </a:lnTo>
                  <a:lnTo>
                    <a:pt x="4816592" y="176496"/>
                  </a:lnTo>
                  <a:lnTo>
                    <a:pt x="0" y="176496"/>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30" name="TextBox 30"/>
            <p:cNvSpPr txBox="1"/>
            <p:nvPr/>
          </p:nvSpPr>
          <p:spPr>
            <a:xfrm>
              <a:off x="0" y="-38100"/>
              <a:ext cx="4816593" cy="214596"/>
            </a:xfrm>
            <a:prstGeom prst="rect">
              <a:avLst/>
            </a:prstGeom>
          </p:spPr>
          <p:txBody>
            <a:bodyPr lIns="50800" tIns="50800" rIns="50800" bIns="50800" rtlCol="0" anchor="ctr"/>
            <a:lstStyle/>
            <a:p>
              <a:pPr algn="ctr">
                <a:lnSpc>
                  <a:spcPts val="2659"/>
                </a:lnSpc>
              </a:pPr>
              <a:endParaRPr/>
            </a:p>
          </p:txBody>
        </p:sp>
      </p:grpSp>
      <p:sp>
        <p:nvSpPr>
          <p:cNvPr id="31" name="Freeform 31"/>
          <p:cNvSpPr/>
          <p:nvPr/>
        </p:nvSpPr>
        <p:spPr>
          <a:xfrm>
            <a:off x="-367294" y="7322377"/>
            <a:ext cx="2791989" cy="2791989"/>
          </a:xfrm>
          <a:custGeom>
            <a:avLst/>
            <a:gdLst/>
            <a:ahLst/>
            <a:cxnLst/>
            <a:rect l="l" t="t" r="r" b="b"/>
            <a:pathLst>
              <a:path w="2791989" h="2791989">
                <a:moveTo>
                  <a:pt x="0" y="0"/>
                </a:moveTo>
                <a:lnTo>
                  <a:pt x="2791988" y="0"/>
                </a:lnTo>
                <a:lnTo>
                  <a:pt x="2791988" y="2791989"/>
                </a:lnTo>
                <a:lnTo>
                  <a:pt x="0" y="2791989"/>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145098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952500"/>
            <a:ext cx="17445935" cy="2040891"/>
          </a:xfrm>
          <a:prstGeom prst="rect">
            <a:avLst/>
          </a:prstGeom>
        </p:spPr>
        <p:txBody>
          <a:bodyPr lIns="0" tIns="0" rIns="0" bIns="0" rtlCol="0" anchor="t">
            <a:spAutoFit/>
          </a:bodyPr>
          <a:lstStyle/>
          <a:p>
            <a:pPr algn="just">
              <a:lnSpc>
                <a:spcPts val="4059"/>
              </a:lnSpc>
            </a:pPr>
            <a:r>
              <a:rPr lang="en-US" sz="2899">
                <a:solidFill>
                  <a:srgbClr val="000000"/>
                </a:solidFill>
                <a:latin typeface="Cerebri"/>
                <a:ea typeface="Cerebri"/>
                <a:cs typeface="Cerebri"/>
                <a:sym typeface="Cerebri"/>
              </a:rPr>
              <a:t>The commands tab is one way to optimize efficiency when writing emails.  To open your commands tab, press the forward slash key “/” in the email draft, as seen in the image below.  From the commands tab, you will be able to quickly insert a file or draft a response with Copilot.  Please note that you may not have access to Copilot yet.</a:t>
            </a:r>
          </a:p>
        </p:txBody>
      </p:sp>
      <p:sp>
        <p:nvSpPr>
          <p:cNvPr id="3" name="TextBox 3"/>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Use Commands When Writing an Outlook Email</a:t>
            </a:r>
          </a:p>
        </p:txBody>
      </p:sp>
      <p:grpSp>
        <p:nvGrpSpPr>
          <p:cNvPr id="4" name="Group 4"/>
          <p:cNvGrpSpPr/>
          <p:nvPr/>
        </p:nvGrpSpPr>
        <p:grpSpPr>
          <a:xfrm rot="-10800000">
            <a:off x="0" y="0"/>
            <a:ext cx="18288000" cy="155299"/>
            <a:chOff x="0" y="0"/>
            <a:chExt cx="4816593" cy="40902"/>
          </a:xfrm>
        </p:grpSpPr>
        <p:sp>
          <p:nvSpPr>
            <p:cNvPr id="5" name="Freeform 5"/>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6" name="TextBox 6"/>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59710" y="3241041"/>
            <a:ext cx="14168582" cy="7045961"/>
            <a:chOff x="82562" y="0"/>
            <a:chExt cx="18891442" cy="9394614"/>
          </a:xfrm>
        </p:grpSpPr>
        <p:sp>
          <p:nvSpPr>
            <p:cNvPr id="8" name="Freeform 8"/>
            <p:cNvSpPr/>
            <p:nvPr/>
          </p:nvSpPr>
          <p:spPr>
            <a:xfrm>
              <a:off x="82562" y="0"/>
              <a:ext cx="18891442" cy="9394612"/>
            </a:xfrm>
            <a:custGeom>
              <a:avLst/>
              <a:gdLst/>
              <a:ahLst/>
              <a:cxnLst/>
              <a:rect l="l" t="t" r="r" b="b"/>
              <a:pathLst>
                <a:path w="18891442" h="9394612">
                  <a:moveTo>
                    <a:pt x="0" y="0"/>
                  </a:moveTo>
                  <a:lnTo>
                    <a:pt x="18891441" y="0"/>
                  </a:lnTo>
                  <a:lnTo>
                    <a:pt x="18891441" y="9394612"/>
                  </a:lnTo>
                  <a:lnTo>
                    <a:pt x="0" y="9394612"/>
                  </a:lnTo>
                  <a:lnTo>
                    <a:pt x="0" y="0"/>
                  </a:lnTo>
                  <a:close/>
                </a:path>
              </a:pathLst>
            </a:custGeom>
            <a:blipFill>
              <a:blip r:embed="rId2"/>
              <a:stretch>
                <a:fillRect b="-33032"/>
              </a:stretch>
            </a:blipFill>
          </p:spPr>
          <p:txBody>
            <a:bodyPr/>
            <a:lstStyle/>
            <a:p>
              <a:endParaRPr lang="en-US"/>
            </a:p>
          </p:txBody>
        </p:sp>
        <p:sp>
          <p:nvSpPr>
            <p:cNvPr id="9" name="Freeform 9"/>
            <p:cNvSpPr/>
            <p:nvPr/>
          </p:nvSpPr>
          <p:spPr>
            <a:xfrm>
              <a:off x="181083" y="4944244"/>
              <a:ext cx="5415916" cy="4450370"/>
            </a:xfrm>
            <a:custGeom>
              <a:avLst/>
              <a:gdLst/>
              <a:ahLst/>
              <a:cxnLst/>
              <a:rect l="l" t="t" r="r" b="b"/>
              <a:pathLst>
                <a:path w="5597000" h="4450370">
                  <a:moveTo>
                    <a:pt x="0" y="0"/>
                  </a:moveTo>
                  <a:lnTo>
                    <a:pt x="5597000" y="0"/>
                  </a:lnTo>
                  <a:lnTo>
                    <a:pt x="5597000" y="4450370"/>
                  </a:lnTo>
                  <a:lnTo>
                    <a:pt x="0" y="4450370"/>
                  </a:lnTo>
                  <a:lnTo>
                    <a:pt x="0" y="0"/>
                  </a:lnTo>
                  <a:close/>
                </a:path>
              </a:pathLst>
            </a:custGeom>
            <a:blipFill>
              <a:blip r:embed="rId3"/>
              <a:stretch>
                <a:fillRect l="-114487" t="-252670" r="-65933"/>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84711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62025"/>
            <a:ext cx="9114898" cy="7588886"/>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Another important feature is scheduling an email to be sent at a later time.  Scheduling emails is helpful for follow-up emails or for when you are working during off-work hours and need to schedule the email for when the recipient is working.  To schedule an email, follow these steps:</a:t>
            </a:r>
          </a:p>
          <a:p>
            <a:pPr algn="just">
              <a:lnSpc>
                <a:spcPts val="4339"/>
              </a:lnSpc>
            </a:pPr>
            <a:endParaRPr lang="en-US" sz="3099">
              <a:solidFill>
                <a:srgbClr val="000000"/>
              </a:solidFill>
              <a:latin typeface="Cerebri"/>
              <a:ea typeface="Cerebri"/>
              <a:cs typeface="Cerebri"/>
              <a:sym typeface="Cerebri"/>
            </a:endParaRPr>
          </a:p>
          <a:p>
            <a:pPr marL="669281" lvl="1" indent="-334641" algn="just">
              <a:lnSpc>
                <a:spcPts val="4339"/>
              </a:lnSpc>
              <a:buAutoNum type="arabicPeriod"/>
            </a:pPr>
            <a:r>
              <a:rPr lang="en-US" sz="3099">
                <a:solidFill>
                  <a:srgbClr val="000000"/>
                </a:solidFill>
                <a:latin typeface="Cerebri"/>
                <a:ea typeface="Cerebri"/>
                <a:cs typeface="Cerebri"/>
                <a:sym typeface="Cerebri"/>
              </a:rPr>
              <a:t>Open a new email draft</a:t>
            </a:r>
          </a:p>
          <a:p>
            <a:pPr marL="669281" lvl="1" indent="-334641" algn="just">
              <a:lnSpc>
                <a:spcPts val="4339"/>
              </a:lnSpc>
              <a:buAutoNum type="arabicPeriod"/>
            </a:pPr>
            <a:r>
              <a:rPr lang="en-US" sz="3099">
                <a:solidFill>
                  <a:srgbClr val="000000"/>
                </a:solidFill>
                <a:latin typeface="Cerebri"/>
                <a:ea typeface="Cerebri"/>
                <a:cs typeface="Cerebri"/>
                <a:sym typeface="Cerebri"/>
              </a:rPr>
              <a:t>Write your message and add your recipient(s)</a:t>
            </a:r>
          </a:p>
          <a:p>
            <a:pPr marL="669281" lvl="1" indent="-334641" algn="just">
              <a:lnSpc>
                <a:spcPts val="4339"/>
              </a:lnSpc>
              <a:buAutoNum type="arabicPeriod"/>
            </a:pPr>
            <a:r>
              <a:rPr lang="en-US" sz="3099">
                <a:solidFill>
                  <a:srgbClr val="000000"/>
                </a:solidFill>
                <a:latin typeface="Cerebri"/>
                <a:ea typeface="Cerebri"/>
                <a:cs typeface="Cerebri"/>
                <a:sym typeface="Cerebri"/>
              </a:rPr>
              <a:t>Click the blue downward arrow button next to “Send,” as seen in the image to the right</a:t>
            </a:r>
          </a:p>
          <a:p>
            <a:pPr marL="669281" lvl="1" indent="-334641" algn="just">
              <a:lnSpc>
                <a:spcPts val="4339"/>
              </a:lnSpc>
              <a:buAutoNum type="arabicPeriod"/>
            </a:pPr>
            <a:r>
              <a:rPr lang="en-US" sz="3099">
                <a:solidFill>
                  <a:srgbClr val="000000"/>
                </a:solidFill>
                <a:latin typeface="Cerebri"/>
                <a:ea typeface="Cerebri"/>
                <a:cs typeface="Cerebri"/>
                <a:sym typeface="Cerebri"/>
              </a:rPr>
              <a:t>From the dropdown, click “Schedule send” to schedule the time you want the email to be sent</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Schedule Emails in Outlook</a:t>
            </a:r>
          </a:p>
        </p:txBody>
      </p:sp>
      <p:grpSp>
        <p:nvGrpSpPr>
          <p:cNvPr id="7" name="Group 7"/>
          <p:cNvGrpSpPr/>
          <p:nvPr/>
        </p:nvGrpSpPr>
        <p:grpSpPr>
          <a:xfrm>
            <a:off x="9961254" y="2174077"/>
            <a:ext cx="7820585" cy="5231457"/>
            <a:chOff x="0" y="0"/>
            <a:chExt cx="10427447" cy="6975276"/>
          </a:xfrm>
        </p:grpSpPr>
        <p:sp>
          <p:nvSpPr>
            <p:cNvPr id="8" name="Freeform 8"/>
            <p:cNvSpPr/>
            <p:nvPr/>
          </p:nvSpPr>
          <p:spPr>
            <a:xfrm>
              <a:off x="0" y="0"/>
              <a:ext cx="10427447" cy="6975276"/>
            </a:xfrm>
            <a:custGeom>
              <a:avLst/>
              <a:gdLst/>
              <a:ahLst/>
              <a:cxnLst/>
              <a:rect l="l" t="t" r="r" b="b"/>
              <a:pathLst>
                <a:path w="10427447" h="6975276">
                  <a:moveTo>
                    <a:pt x="0" y="0"/>
                  </a:moveTo>
                  <a:lnTo>
                    <a:pt x="10427447" y="0"/>
                  </a:lnTo>
                  <a:lnTo>
                    <a:pt x="10427447" y="6975276"/>
                  </a:lnTo>
                  <a:lnTo>
                    <a:pt x="0" y="6975276"/>
                  </a:lnTo>
                  <a:lnTo>
                    <a:pt x="0" y="0"/>
                  </a:lnTo>
                  <a:close/>
                </a:path>
              </a:pathLst>
            </a:custGeom>
            <a:blipFill>
              <a:blip r:embed="rId2"/>
              <a:stretch>
                <a:fillRect/>
              </a:stretch>
            </a:blipFill>
          </p:spPr>
          <p:txBody>
            <a:bodyPr/>
            <a:lstStyle/>
            <a:p>
              <a:endParaRPr lang="en-US"/>
            </a:p>
          </p:txBody>
        </p:sp>
        <p:sp>
          <p:nvSpPr>
            <p:cNvPr id="9" name="Freeform 9"/>
            <p:cNvSpPr/>
            <p:nvPr/>
          </p:nvSpPr>
          <p:spPr>
            <a:xfrm>
              <a:off x="430930" y="625818"/>
              <a:ext cx="5218102" cy="3367616"/>
            </a:xfrm>
            <a:custGeom>
              <a:avLst/>
              <a:gdLst/>
              <a:ahLst/>
              <a:cxnLst/>
              <a:rect l="l" t="t" r="r" b="b"/>
              <a:pathLst>
                <a:path w="5218102" h="3367616">
                  <a:moveTo>
                    <a:pt x="0" y="0"/>
                  </a:moveTo>
                  <a:lnTo>
                    <a:pt x="5218102" y="0"/>
                  </a:lnTo>
                  <a:lnTo>
                    <a:pt x="5218102" y="3367616"/>
                  </a:lnTo>
                  <a:lnTo>
                    <a:pt x="0" y="3367616"/>
                  </a:lnTo>
                  <a:lnTo>
                    <a:pt x="0" y="0"/>
                  </a:lnTo>
                  <a:close/>
                </a:path>
              </a:pathLst>
            </a:custGeom>
            <a:blipFill>
              <a:blip r:embed="rId3"/>
              <a:stretch>
                <a:fillRect l="-23310" t="-94331" r="-2105"/>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278072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239756" y="587251"/>
            <a:ext cx="6845003" cy="9112499"/>
          </a:xfrm>
          <a:custGeom>
            <a:avLst/>
            <a:gdLst/>
            <a:ahLst/>
            <a:cxnLst/>
            <a:rect l="l" t="t" r="r" b="b"/>
            <a:pathLst>
              <a:path w="6845003" h="9112499">
                <a:moveTo>
                  <a:pt x="0" y="0"/>
                </a:moveTo>
                <a:lnTo>
                  <a:pt x="6845003" y="0"/>
                </a:lnTo>
                <a:lnTo>
                  <a:pt x="6845003" y="9112498"/>
                </a:lnTo>
                <a:lnTo>
                  <a:pt x="0" y="911249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47977" y="885511"/>
            <a:ext cx="10434722" cy="6503036"/>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Outlook now gives you greater control over unintentional errors in your emails by letting you recall a sent email.  To recall a sent email, follow these steps:</a:t>
            </a:r>
          </a:p>
          <a:p>
            <a:pPr algn="just">
              <a:lnSpc>
                <a:spcPts val="4339"/>
              </a:lnSpc>
            </a:pPr>
            <a:endParaRPr lang="en-US" sz="3099">
              <a:solidFill>
                <a:srgbClr val="000000"/>
              </a:solidFill>
              <a:latin typeface="Cerebri"/>
              <a:ea typeface="Cerebri"/>
              <a:cs typeface="Cerebri"/>
              <a:sym typeface="Cerebri"/>
            </a:endParaRPr>
          </a:p>
          <a:p>
            <a:pPr marL="669281" lvl="1" indent="-334641" algn="just">
              <a:lnSpc>
                <a:spcPts val="4339"/>
              </a:lnSpc>
              <a:buAutoNum type="arabicPeriod"/>
            </a:pPr>
            <a:r>
              <a:rPr lang="en-US" sz="3099">
                <a:solidFill>
                  <a:srgbClr val="000000"/>
                </a:solidFill>
                <a:latin typeface="Cerebri"/>
                <a:ea typeface="Cerebri"/>
                <a:cs typeface="Cerebri"/>
                <a:sym typeface="Cerebri"/>
              </a:rPr>
              <a:t>Open the sent email in your inbox</a:t>
            </a:r>
          </a:p>
          <a:p>
            <a:pPr marL="669281" lvl="1" indent="-334641" algn="just">
              <a:lnSpc>
                <a:spcPts val="4339"/>
              </a:lnSpc>
              <a:buAutoNum type="arabicPeriod"/>
            </a:pPr>
            <a:r>
              <a:rPr lang="en-US" sz="3099">
                <a:solidFill>
                  <a:srgbClr val="000000"/>
                </a:solidFill>
                <a:latin typeface="Cerebri"/>
                <a:ea typeface="Cerebri"/>
                <a:cs typeface="Cerebri"/>
                <a:sym typeface="Cerebri"/>
              </a:rPr>
              <a:t>Click the three dots at the top right corner of the email, as seen in the image to the right</a:t>
            </a:r>
          </a:p>
          <a:p>
            <a:pPr marL="669281" lvl="1" indent="-334641" algn="just">
              <a:lnSpc>
                <a:spcPts val="4339"/>
              </a:lnSpc>
              <a:buAutoNum type="arabicPeriod"/>
            </a:pPr>
            <a:r>
              <a:rPr lang="en-US" sz="3099">
                <a:solidFill>
                  <a:srgbClr val="000000"/>
                </a:solidFill>
                <a:latin typeface="Cerebri"/>
                <a:ea typeface="Cerebri"/>
                <a:cs typeface="Cerebri"/>
                <a:sym typeface="Cerebri"/>
              </a:rPr>
              <a:t>Locate “Advanced actions” and click “Recall message”</a:t>
            </a:r>
          </a:p>
          <a:p>
            <a:pPr algn="just">
              <a:lnSpc>
                <a:spcPts val="4339"/>
              </a:lnSpc>
            </a:pPr>
            <a:endParaRPr lang="en-US" sz="3099">
              <a:solidFill>
                <a:srgbClr val="000000"/>
              </a:solidFill>
              <a:latin typeface="Cerebri"/>
              <a:ea typeface="Cerebri"/>
              <a:cs typeface="Cerebri"/>
              <a:sym typeface="Cerebri"/>
            </a:endParaRPr>
          </a:p>
          <a:p>
            <a:pPr algn="just">
              <a:lnSpc>
                <a:spcPts val="4339"/>
              </a:lnSpc>
              <a:spcBef>
                <a:spcPct val="0"/>
              </a:spcBef>
            </a:pPr>
            <a:r>
              <a:rPr lang="en-US" sz="3099">
                <a:solidFill>
                  <a:srgbClr val="000000"/>
                </a:solidFill>
                <a:latin typeface="Cerebri"/>
                <a:ea typeface="Cerebri"/>
                <a:cs typeface="Cerebri"/>
                <a:sym typeface="Cerebri"/>
              </a:rPr>
              <a:t>Please note that if the recipient has already read your message, recalling the email at that point will not have an effect.</a:t>
            </a:r>
          </a:p>
        </p:txBody>
      </p:sp>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Recall a Sent Email in Outlook</a:t>
            </a:r>
          </a:p>
        </p:txBody>
      </p:sp>
      <p:sp>
        <p:nvSpPr>
          <p:cNvPr id="8" name="Freeform 8"/>
          <p:cNvSpPr/>
          <p:nvPr/>
        </p:nvSpPr>
        <p:spPr>
          <a:xfrm>
            <a:off x="14968512" y="7287230"/>
            <a:ext cx="3210051" cy="934896"/>
          </a:xfrm>
          <a:custGeom>
            <a:avLst/>
            <a:gdLst/>
            <a:ahLst/>
            <a:cxnLst/>
            <a:rect l="l" t="t" r="r" b="b"/>
            <a:pathLst>
              <a:path w="3210051" h="934896">
                <a:moveTo>
                  <a:pt x="0" y="0"/>
                </a:moveTo>
                <a:lnTo>
                  <a:pt x="3210051" y="0"/>
                </a:lnTo>
                <a:lnTo>
                  <a:pt x="3210051" y="934896"/>
                </a:lnTo>
                <a:lnTo>
                  <a:pt x="0" y="934896"/>
                </a:lnTo>
                <a:lnTo>
                  <a:pt x="0" y="0"/>
                </a:lnTo>
                <a:close/>
              </a:path>
            </a:pathLst>
          </a:custGeom>
          <a:blipFill>
            <a:blip r:embed="rId3"/>
            <a:stretch>
              <a:fillRect l="-46831" t="-262220" r="-3409" b="-153643"/>
            </a:stretch>
          </a:blipFill>
          <a:ln w="190500" cap="sq">
            <a:solidFill>
              <a:srgbClr val="E5231D"/>
            </a:solidFill>
            <a:prstDash val="solid"/>
            <a:miter/>
          </a:ln>
        </p:spPr>
        <p:txBody>
          <a:bodyPr/>
          <a:lstStyle/>
          <a:p>
            <a:endParaRPr lang="en-US"/>
          </a:p>
        </p:txBody>
      </p:sp>
      <p:sp>
        <p:nvSpPr>
          <p:cNvPr id="9" name="Freeform 9"/>
          <p:cNvSpPr/>
          <p:nvPr/>
        </p:nvSpPr>
        <p:spPr>
          <a:xfrm>
            <a:off x="12356404" y="8298326"/>
            <a:ext cx="2897373" cy="934896"/>
          </a:xfrm>
          <a:custGeom>
            <a:avLst/>
            <a:gdLst/>
            <a:ahLst/>
            <a:cxnLst/>
            <a:rect l="l" t="t" r="r" b="b"/>
            <a:pathLst>
              <a:path w="2897373" h="934896">
                <a:moveTo>
                  <a:pt x="0" y="0"/>
                </a:moveTo>
                <a:lnTo>
                  <a:pt x="2897373" y="0"/>
                </a:lnTo>
                <a:lnTo>
                  <a:pt x="2897373" y="934896"/>
                </a:lnTo>
                <a:lnTo>
                  <a:pt x="0" y="934896"/>
                </a:lnTo>
                <a:lnTo>
                  <a:pt x="0" y="0"/>
                </a:lnTo>
                <a:close/>
              </a:path>
            </a:pathLst>
          </a:custGeom>
          <a:blipFill>
            <a:blip r:embed="rId3"/>
            <a:stretch>
              <a:fillRect l="-59439" t="-262220" r="-7014" b="-153643"/>
            </a:stretch>
          </a:blipFill>
          <a:ln w="190500" cap="sq">
            <a:solidFill>
              <a:srgbClr val="E5231D"/>
            </a:solidFill>
            <a:prstDash val="solid"/>
            <a:miter/>
          </a:ln>
        </p:spPr>
        <p:txBody>
          <a:bodyPr/>
          <a:lstStyle/>
          <a:p>
            <a:endParaRPr lang="en-US"/>
          </a:p>
        </p:txBody>
      </p:sp>
      <p:sp>
        <p:nvSpPr>
          <p:cNvPr id="10" name="Freeform 10"/>
          <p:cNvSpPr/>
          <p:nvPr/>
        </p:nvSpPr>
        <p:spPr>
          <a:xfrm>
            <a:off x="16654691" y="569110"/>
            <a:ext cx="1430069" cy="1087924"/>
          </a:xfrm>
          <a:custGeom>
            <a:avLst/>
            <a:gdLst/>
            <a:ahLst/>
            <a:cxnLst/>
            <a:rect l="l" t="t" r="r" b="b"/>
            <a:pathLst>
              <a:path w="1430069" h="1087924">
                <a:moveTo>
                  <a:pt x="0" y="0"/>
                </a:moveTo>
                <a:lnTo>
                  <a:pt x="1430068" y="0"/>
                </a:lnTo>
                <a:lnTo>
                  <a:pt x="1430068" y="1087923"/>
                </a:lnTo>
                <a:lnTo>
                  <a:pt x="0" y="1087923"/>
                </a:lnTo>
                <a:lnTo>
                  <a:pt x="0" y="0"/>
                </a:lnTo>
                <a:close/>
              </a:path>
            </a:pathLst>
          </a:custGeom>
          <a:blipFill>
            <a:blip r:embed="rId3"/>
            <a:stretch>
              <a:fillRect l="-237241" t="-211270" b="-132031"/>
            </a:stretch>
          </a:blipFill>
          <a:ln w="190500" cap="sq">
            <a:solidFill>
              <a:srgbClr val="E5231D"/>
            </a:solidFill>
            <a:prstDash val="solid"/>
            <a:miter/>
          </a:ln>
        </p:spPr>
        <p:txBody>
          <a:bodyPr/>
          <a:lstStyle/>
          <a:p>
            <a:endParaRPr lang="en-US"/>
          </a:p>
        </p:txBody>
      </p:sp>
    </p:spTree>
    <p:extLst>
      <p:ext uri="{BB962C8B-B14F-4D97-AF65-F5344CB8AC3E}">
        <p14:creationId xmlns:p14="http://schemas.microsoft.com/office/powerpoint/2010/main" val="3932642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904875"/>
            <a:ext cx="17428966" cy="3789046"/>
          </a:xfrm>
          <a:prstGeom prst="rect">
            <a:avLst/>
          </a:prstGeom>
        </p:spPr>
        <p:txBody>
          <a:bodyPr lIns="0" tIns="0" rIns="0" bIns="0" rtlCol="0" anchor="t">
            <a:spAutoFit/>
          </a:bodyPr>
          <a:lstStyle/>
          <a:p>
            <a:pPr algn="just">
              <a:lnSpc>
                <a:spcPts val="3779"/>
              </a:lnSpc>
            </a:pPr>
            <a:r>
              <a:rPr lang="en-US" sz="2699">
                <a:solidFill>
                  <a:srgbClr val="000000"/>
                </a:solidFill>
                <a:latin typeface="Cerebri"/>
                <a:ea typeface="Cerebri"/>
                <a:cs typeface="Cerebri"/>
                <a:sym typeface="Cerebri"/>
              </a:rPr>
              <a:t>One final feature that can improve how you use your email involves OneNote.  To convert an email to a OneNote note, follow these steps:</a:t>
            </a:r>
          </a:p>
          <a:p>
            <a:pPr algn="just">
              <a:lnSpc>
                <a:spcPts val="3779"/>
              </a:lnSpc>
            </a:pPr>
            <a:endParaRPr lang="en-US" sz="2699">
              <a:solidFill>
                <a:srgbClr val="000000"/>
              </a:solidFill>
              <a:latin typeface="Cerebri"/>
              <a:ea typeface="Cerebri"/>
              <a:cs typeface="Cerebri"/>
              <a:sym typeface="Cerebri"/>
            </a:endParaRPr>
          </a:p>
          <a:p>
            <a:pPr marL="582924" lvl="1" indent="-291462" algn="just">
              <a:lnSpc>
                <a:spcPts val="3779"/>
              </a:lnSpc>
              <a:buAutoNum type="arabicPeriod"/>
            </a:pPr>
            <a:r>
              <a:rPr lang="en-US" sz="2699">
                <a:solidFill>
                  <a:srgbClr val="000000"/>
                </a:solidFill>
                <a:latin typeface="Cerebri"/>
                <a:ea typeface="Cerebri"/>
                <a:cs typeface="Cerebri"/>
                <a:sym typeface="Cerebri"/>
              </a:rPr>
              <a:t>Open the email that you would like to send to OneNote</a:t>
            </a:r>
          </a:p>
          <a:p>
            <a:pPr marL="582924" lvl="1" indent="-291462" algn="just">
              <a:lnSpc>
                <a:spcPts val="3779"/>
              </a:lnSpc>
              <a:buAutoNum type="arabicPeriod"/>
            </a:pPr>
            <a:r>
              <a:rPr lang="en-US" sz="2699">
                <a:solidFill>
                  <a:srgbClr val="000000"/>
                </a:solidFill>
                <a:latin typeface="Cerebri"/>
                <a:ea typeface="Cerebri"/>
                <a:cs typeface="Cerebri"/>
                <a:sym typeface="Cerebri"/>
              </a:rPr>
              <a:t>In the top right corner of the email, click the OneNote app icon to open a panel, as seen in the left image below.  (If you do not see the OneNote app icon, please go to the next slide of this course for instructions.)</a:t>
            </a:r>
          </a:p>
          <a:p>
            <a:pPr marL="582924" lvl="1" indent="-291462" algn="just">
              <a:lnSpc>
                <a:spcPts val="3779"/>
              </a:lnSpc>
              <a:buAutoNum type="arabicPeriod"/>
            </a:pPr>
            <a:r>
              <a:rPr lang="en-US" sz="2699">
                <a:solidFill>
                  <a:srgbClr val="000000"/>
                </a:solidFill>
                <a:latin typeface="Cerebri"/>
                <a:ea typeface="Cerebri"/>
                <a:cs typeface="Cerebri"/>
                <a:sym typeface="Cerebri"/>
              </a:rPr>
              <a:t>From the panel, click the OneNote folder that you want to send the email to, as seen in the right image below</a:t>
            </a:r>
          </a:p>
          <a:p>
            <a:pPr marL="582924" lvl="1" indent="-291462" algn="just">
              <a:lnSpc>
                <a:spcPts val="3779"/>
              </a:lnSpc>
              <a:spcBef>
                <a:spcPct val="0"/>
              </a:spcBef>
              <a:buAutoNum type="arabicPeriod"/>
            </a:pPr>
            <a:r>
              <a:rPr lang="en-US" sz="2699">
                <a:solidFill>
                  <a:srgbClr val="000000"/>
                </a:solidFill>
                <a:latin typeface="Cerebri"/>
                <a:ea typeface="Cerebri"/>
                <a:cs typeface="Cerebri"/>
                <a:sym typeface="Cerebri"/>
              </a:rPr>
              <a:t>Click the “Save” button below the folder options</a:t>
            </a:r>
          </a:p>
        </p:txBody>
      </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Transfer an Email to OneNote</a:t>
            </a:r>
          </a:p>
        </p:txBody>
      </p:sp>
      <p:grpSp>
        <p:nvGrpSpPr>
          <p:cNvPr id="7" name="Group 7"/>
          <p:cNvGrpSpPr/>
          <p:nvPr/>
        </p:nvGrpSpPr>
        <p:grpSpPr>
          <a:xfrm>
            <a:off x="10250776" y="4610898"/>
            <a:ext cx="6682781" cy="5676102"/>
            <a:chOff x="0" y="0"/>
            <a:chExt cx="8910375" cy="7568135"/>
          </a:xfrm>
        </p:grpSpPr>
        <p:sp>
          <p:nvSpPr>
            <p:cNvPr id="8" name="Freeform 8"/>
            <p:cNvSpPr/>
            <p:nvPr/>
          </p:nvSpPr>
          <p:spPr>
            <a:xfrm>
              <a:off x="0" y="0"/>
              <a:ext cx="8672348" cy="7568135"/>
            </a:xfrm>
            <a:custGeom>
              <a:avLst/>
              <a:gdLst/>
              <a:ahLst/>
              <a:cxnLst/>
              <a:rect l="l" t="t" r="r" b="b"/>
              <a:pathLst>
                <a:path w="8672348" h="7568135">
                  <a:moveTo>
                    <a:pt x="0" y="0"/>
                  </a:moveTo>
                  <a:lnTo>
                    <a:pt x="8672348" y="0"/>
                  </a:lnTo>
                  <a:lnTo>
                    <a:pt x="8672348" y="7568135"/>
                  </a:lnTo>
                  <a:lnTo>
                    <a:pt x="0" y="7568135"/>
                  </a:lnTo>
                  <a:lnTo>
                    <a:pt x="0" y="0"/>
                  </a:lnTo>
                  <a:close/>
                </a:path>
              </a:pathLst>
            </a:custGeom>
            <a:blipFill>
              <a:blip r:embed="rId2"/>
              <a:stretch>
                <a:fillRect b="-88944"/>
              </a:stretch>
            </a:blipFill>
          </p:spPr>
          <p:txBody>
            <a:bodyPr/>
            <a:lstStyle/>
            <a:p>
              <a:endParaRPr lang="en-US"/>
            </a:p>
          </p:txBody>
        </p:sp>
        <p:sp>
          <p:nvSpPr>
            <p:cNvPr id="9" name="Freeform 9"/>
            <p:cNvSpPr/>
            <p:nvPr/>
          </p:nvSpPr>
          <p:spPr>
            <a:xfrm>
              <a:off x="2668415" y="472963"/>
              <a:ext cx="6241960" cy="6775094"/>
            </a:xfrm>
            <a:custGeom>
              <a:avLst/>
              <a:gdLst/>
              <a:ahLst/>
              <a:cxnLst/>
              <a:rect l="l" t="t" r="r" b="b"/>
              <a:pathLst>
                <a:path w="6241960" h="6775094">
                  <a:moveTo>
                    <a:pt x="0" y="0"/>
                  </a:moveTo>
                  <a:lnTo>
                    <a:pt x="6241960" y="0"/>
                  </a:lnTo>
                  <a:lnTo>
                    <a:pt x="6241960" y="6775094"/>
                  </a:lnTo>
                  <a:lnTo>
                    <a:pt x="0" y="6775094"/>
                  </a:lnTo>
                  <a:lnTo>
                    <a:pt x="0" y="0"/>
                  </a:lnTo>
                  <a:close/>
                </a:path>
              </a:pathLst>
            </a:custGeom>
            <a:blipFill>
              <a:blip r:embed="rId3"/>
              <a:stretch>
                <a:fillRect l="-487430" t="-498288" r="-61958"/>
              </a:stretch>
            </a:blipFill>
            <a:ln w="190500" cap="sq">
              <a:solidFill>
                <a:srgbClr val="E5231D"/>
              </a:solidFill>
              <a:prstDash val="solid"/>
              <a:miter/>
            </a:ln>
          </p:spPr>
          <p:txBody>
            <a:bodyPr/>
            <a:lstStyle/>
            <a:p>
              <a:endParaRPr lang="en-US"/>
            </a:p>
          </p:txBody>
        </p:sp>
      </p:grpSp>
      <p:grpSp>
        <p:nvGrpSpPr>
          <p:cNvPr id="10" name="Group 10"/>
          <p:cNvGrpSpPr/>
          <p:nvPr/>
        </p:nvGrpSpPr>
        <p:grpSpPr>
          <a:xfrm>
            <a:off x="1360255" y="5259842"/>
            <a:ext cx="7475102" cy="4444821"/>
            <a:chOff x="0" y="88808"/>
            <a:chExt cx="9966802" cy="5926427"/>
          </a:xfrm>
        </p:grpSpPr>
        <p:sp>
          <p:nvSpPr>
            <p:cNvPr id="11" name="Freeform 11"/>
            <p:cNvSpPr/>
            <p:nvPr/>
          </p:nvSpPr>
          <p:spPr>
            <a:xfrm>
              <a:off x="0" y="88808"/>
              <a:ext cx="9966800" cy="5926427"/>
            </a:xfrm>
            <a:custGeom>
              <a:avLst/>
              <a:gdLst/>
              <a:ahLst/>
              <a:cxnLst/>
              <a:rect l="l" t="t" r="r" b="b"/>
              <a:pathLst>
                <a:path w="9966800" h="5926427">
                  <a:moveTo>
                    <a:pt x="0" y="0"/>
                  </a:moveTo>
                  <a:lnTo>
                    <a:pt x="9966800" y="0"/>
                  </a:lnTo>
                  <a:lnTo>
                    <a:pt x="9966800" y="5926426"/>
                  </a:lnTo>
                  <a:lnTo>
                    <a:pt x="0" y="5926426"/>
                  </a:lnTo>
                  <a:lnTo>
                    <a:pt x="0" y="0"/>
                  </a:lnTo>
                  <a:close/>
                </a:path>
              </a:pathLst>
            </a:custGeom>
            <a:blipFill>
              <a:blip r:embed="rId4"/>
              <a:stretch>
                <a:fillRect l="-195731"/>
              </a:stretch>
            </a:blipFill>
          </p:spPr>
          <p:txBody>
            <a:bodyPr/>
            <a:lstStyle/>
            <a:p>
              <a:endParaRPr lang="en-US"/>
            </a:p>
          </p:txBody>
        </p:sp>
        <p:sp>
          <p:nvSpPr>
            <p:cNvPr id="12" name="Freeform 12"/>
            <p:cNvSpPr/>
            <p:nvPr/>
          </p:nvSpPr>
          <p:spPr>
            <a:xfrm>
              <a:off x="5907927" y="140801"/>
              <a:ext cx="4058875" cy="1621685"/>
            </a:xfrm>
            <a:custGeom>
              <a:avLst/>
              <a:gdLst/>
              <a:ahLst/>
              <a:cxnLst/>
              <a:rect l="l" t="t" r="r" b="b"/>
              <a:pathLst>
                <a:path w="4458003" h="1966561">
                  <a:moveTo>
                    <a:pt x="0" y="0"/>
                  </a:moveTo>
                  <a:lnTo>
                    <a:pt x="4458003" y="0"/>
                  </a:lnTo>
                  <a:lnTo>
                    <a:pt x="4458003" y="1966561"/>
                  </a:lnTo>
                  <a:lnTo>
                    <a:pt x="0" y="1966561"/>
                  </a:lnTo>
                  <a:lnTo>
                    <a:pt x="0" y="0"/>
                  </a:lnTo>
                  <a:close/>
                </a:path>
              </a:pathLst>
            </a:custGeom>
            <a:blipFill>
              <a:blip r:embed="rId3"/>
              <a:stretch>
                <a:fillRect l="-179561" t="-624628" r="-110491" b="-159582"/>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113262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962025"/>
            <a:ext cx="9533920" cy="4874261"/>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If you are currently unable to create a OneNote note from an email, follow the steps on this slide and the next slide:</a:t>
            </a:r>
          </a:p>
          <a:p>
            <a:pPr algn="just">
              <a:lnSpc>
                <a:spcPts val="4339"/>
              </a:lnSpc>
            </a:pPr>
            <a:endParaRPr lang="en-US" sz="3099">
              <a:solidFill>
                <a:srgbClr val="000000"/>
              </a:solidFill>
              <a:latin typeface="Cerebri"/>
              <a:ea typeface="Cerebri"/>
              <a:cs typeface="Cerebri"/>
              <a:sym typeface="Cerebri"/>
            </a:endParaRPr>
          </a:p>
          <a:p>
            <a:pPr marL="669281" lvl="1" indent="-334641" algn="just">
              <a:lnSpc>
                <a:spcPts val="4339"/>
              </a:lnSpc>
              <a:buAutoNum type="arabicPeriod"/>
            </a:pPr>
            <a:r>
              <a:rPr lang="en-US" sz="3099">
                <a:solidFill>
                  <a:srgbClr val="000000"/>
                </a:solidFill>
                <a:latin typeface="Cerebri"/>
                <a:ea typeface="Cerebri"/>
                <a:cs typeface="Cerebri"/>
                <a:sym typeface="Cerebri"/>
              </a:rPr>
              <a:t>Select any email in your inbox</a:t>
            </a:r>
          </a:p>
          <a:p>
            <a:pPr marL="669281" lvl="1" indent="-334641" algn="just">
              <a:lnSpc>
                <a:spcPts val="4339"/>
              </a:lnSpc>
              <a:buAutoNum type="arabicPeriod"/>
            </a:pPr>
            <a:r>
              <a:rPr lang="en-US" sz="3099">
                <a:solidFill>
                  <a:srgbClr val="000000"/>
                </a:solidFill>
                <a:latin typeface="Cerebri"/>
                <a:ea typeface="Cerebri"/>
                <a:cs typeface="Cerebri"/>
                <a:sym typeface="Cerebri"/>
              </a:rPr>
              <a:t>Click the three dots at the top right corner of the email, as seen in the image to the right</a:t>
            </a:r>
          </a:p>
          <a:p>
            <a:pPr marL="669281" lvl="1" indent="-334641" algn="just">
              <a:lnSpc>
                <a:spcPts val="4339"/>
              </a:lnSpc>
              <a:spcBef>
                <a:spcPct val="0"/>
              </a:spcBef>
              <a:buAutoNum type="arabicPeriod"/>
            </a:pPr>
            <a:r>
              <a:rPr lang="en-US" sz="3099">
                <a:solidFill>
                  <a:srgbClr val="000000"/>
                </a:solidFill>
                <a:latin typeface="Cerebri"/>
                <a:ea typeface="Cerebri"/>
                <a:cs typeface="Cerebri"/>
                <a:sym typeface="Cerebri"/>
              </a:rPr>
              <a:t>Click “Customize actions.”  This will open a new pop-up pane</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If You Are Missing the OneNote Email Feature</a:t>
            </a:r>
          </a:p>
        </p:txBody>
      </p:sp>
      <p:grpSp>
        <p:nvGrpSpPr>
          <p:cNvPr id="7" name="Group 7"/>
          <p:cNvGrpSpPr/>
          <p:nvPr/>
        </p:nvGrpSpPr>
        <p:grpSpPr>
          <a:xfrm>
            <a:off x="11581393" y="609179"/>
            <a:ext cx="4615918" cy="9331901"/>
            <a:chOff x="0" y="0"/>
            <a:chExt cx="6154558" cy="12442535"/>
          </a:xfrm>
        </p:grpSpPr>
        <p:sp>
          <p:nvSpPr>
            <p:cNvPr id="8" name="Freeform 8"/>
            <p:cNvSpPr/>
            <p:nvPr/>
          </p:nvSpPr>
          <p:spPr>
            <a:xfrm>
              <a:off x="0" y="12700"/>
              <a:ext cx="6041317" cy="12429835"/>
            </a:xfrm>
            <a:custGeom>
              <a:avLst/>
              <a:gdLst/>
              <a:ahLst/>
              <a:cxnLst/>
              <a:rect l="l" t="t" r="r" b="b"/>
              <a:pathLst>
                <a:path w="6041317" h="12429835">
                  <a:moveTo>
                    <a:pt x="0" y="0"/>
                  </a:moveTo>
                  <a:lnTo>
                    <a:pt x="6041317" y="0"/>
                  </a:lnTo>
                  <a:lnTo>
                    <a:pt x="6041317" y="12429835"/>
                  </a:lnTo>
                  <a:lnTo>
                    <a:pt x="0" y="12429835"/>
                  </a:lnTo>
                  <a:lnTo>
                    <a:pt x="0" y="0"/>
                  </a:lnTo>
                  <a:close/>
                </a:path>
              </a:pathLst>
            </a:custGeom>
            <a:blipFill>
              <a:blip r:embed="rId2"/>
              <a:stretch>
                <a:fillRect/>
              </a:stretch>
            </a:blipFill>
          </p:spPr>
          <p:txBody>
            <a:bodyPr/>
            <a:lstStyle/>
            <a:p>
              <a:endParaRPr lang="en-US"/>
            </a:p>
          </p:txBody>
        </p:sp>
        <p:sp>
          <p:nvSpPr>
            <p:cNvPr id="9" name="Freeform 9"/>
            <p:cNvSpPr/>
            <p:nvPr/>
          </p:nvSpPr>
          <p:spPr>
            <a:xfrm>
              <a:off x="4032830" y="0"/>
              <a:ext cx="1705574" cy="1650962"/>
            </a:xfrm>
            <a:custGeom>
              <a:avLst/>
              <a:gdLst/>
              <a:ahLst/>
              <a:cxnLst/>
              <a:rect l="l" t="t" r="r" b="b"/>
              <a:pathLst>
                <a:path w="1705574" h="1650962">
                  <a:moveTo>
                    <a:pt x="0" y="0"/>
                  </a:moveTo>
                  <a:lnTo>
                    <a:pt x="1705575" y="0"/>
                  </a:lnTo>
                  <a:lnTo>
                    <a:pt x="1705575" y="1650962"/>
                  </a:lnTo>
                  <a:lnTo>
                    <a:pt x="0" y="1650962"/>
                  </a:lnTo>
                  <a:lnTo>
                    <a:pt x="0" y="0"/>
                  </a:lnTo>
                  <a:close/>
                </a:path>
              </a:pathLst>
            </a:custGeom>
            <a:blipFill>
              <a:blip r:embed="rId3"/>
              <a:stretch>
                <a:fillRect l="-603212" t="-785797" r="-215286" b="-63084"/>
              </a:stretch>
            </a:blipFill>
            <a:ln w="190500" cap="sq">
              <a:solidFill>
                <a:srgbClr val="E5231D"/>
              </a:solidFill>
              <a:prstDash val="solid"/>
              <a:miter/>
            </a:ln>
          </p:spPr>
          <p:txBody>
            <a:bodyPr/>
            <a:lstStyle/>
            <a:p>
              <a:endParaRPr lang="en-US"/>
            </a:p>
          </p:txBody>
        </p:sp>
        <p:sp>
          <p:nvSpPr>
            <p:cNvPr id="10" name="Freeform 10"/>
            <p:cNvSpPr/>
            <p:nvPr/>
          </p:nvSpPr>
          <p:spPr>
            <a:xfrm>
              <a:off x="981047" y="4223909"/>
              <a:ext cx="5173511" cy="1375770"/>
            </a:xfrm>
            <a:custGeom>
              <a:avLst/>
              <a:gdLst/>
              <a:ahLst/>
              <a:cxnLst/>
              <a:rect l="l" t="t" r="r" b="b"/>
              <a:pathLst>
                <a:path w="5173511" h="1375770">
                  <a:moveTo>
                    <a:pt x="0" y="0"/>
                  </a:moveTo>
                  <a:lnTo>
                    <a:pt x="5173511" y="0"/>
                  </a:lnTo>
                  <a:lnTo>
                    <a:pt x="5173511" y="1375770"/>
                  </a:lnTo>
                  <a:lnTo>
                    <a:pt x="0" y="1375770"/>
                  </a:lnTo>
                  <a:lnTo>
                    <a:pt x="0" y="0"/>
                  </a:lnTo>
                  <a:close/>
                </a:path>
              </a:pathLst>
            </a:custGeom>
            <a:blipFill>
              <a:blip r:embed="rId3"/>
              <a:stretch>
                <a:fillRect l="-207531" t="-1003188" r="-10076" b="-91162"/>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1194935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962025"/>
            <a:ext cx="17774247" cy="1616711"/>
          </a:xfrm>
          <a:prstGeom prst="rect">
            <a:avLst/>
          </a:prstGeom>
        </p:spPr>
        <p:txBody>
          <a:bodyPr lIns="0" tIns="0" rIns="0" bIns="0" rtlCol="0" anchor="t">
            <a:spAutoFit/>
          </a:bodyPr>
          <a:lstStyle/>
          <a:p>
            <a:pPr algn="just">
              <a:lnSpc>
                <a:spcPts val="4339"/>
              </a:lnSpc>
            </a:pPr>
            <a:r>
              <a:rPr lang="en-US" sz="3099">
                <a:solidFill>
                  <a:srgbClr val="000000"/>
                </a:solidFill>
                <a:latin typeface="Cerebri"/>
                <a:ea typeface="Cerebri"/>
                <a:cs typeface="Cerebri"/>
                <a:sym typeface="Cerebri"/>
              </a:rPr>
              <a:t>4. From the pop-up pane, select the checkboxes for both OneNote and Teams, as seen in the image below.  Selecting Teams will allow you to share an email with Teams as well</a:t>
            </a:r>
          </a:p>
          <a:p>
            <a:pPr algn="just">
              <a:lnSpc>
                <a:spcPts val="4339"/>
              </a:lnSpc>
              <a:spcBef>
                <a:spcPct val="0"/>
              </a:spcBef>
            </a:pPr>
            <a:r>
              <a:rPr lang="en-US" sz="3099">
                <a:solidFill>
                  <a:srgbClr val="000000"/>
                </a:solidFill>
                <a:latin typeface="Cerebri"/>
                <a:ea typeface="Cerebri"/>
                <a:cs typeface="Cerebri"/>
                <a:sym typeface="Cerebri"/>
              </a:rPr>
              <a:t>5. Click “Save” at the bottom right of the pop-up pane</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If You Are Missing the OneNote Email Feature (Cont.)</a:t>
            </a:r>
          </a:p>
        </p:txBody>
      </p:sp>
      <p:grpSp>
        <p:nvGrpSpPr>
          <p:cNvPr id="7" name="Group 7"/>
          <p:cNvGrpSpPr/>
          <p:nvPr/>
        </p:nvGrpSpPr>
        <p:grpSpPr>
          <a:xfrm>
            <a:off x="2259946" y="2781977"/>
            <a:ext cx="13750309" cy="7396415"/>
            <a:chOff x="0" y="0"/>
            <a:chExt cx="18333745" cy="9861887"/>
          </a:xfrm>
        </p:grpSpPr>
        <p:sp>
          <p:nvSpPr>
            <p:cNvPr id="8" name="Freeform 8"/>
            <p:cNvSpPr/>
            <p:nvPr/>
          </p:nvSpPr>
          <p:spPr>
            <a:xfrm>
              <a:off x="0" y="0"/>
              <a:ext cx="18333745" cy="9861887"/>
            </a:xfrm>
            <a:custGeom>
              <a:avLst/>
              <a:gdLst/>
              <a:ahLst/>
              <a:cxnLst/>
              <a:rect l="l" t="t" r="r" b="b"/>
              <a:pathLst>
                <a:path w="18333745" h="9861887">
                  <a:moveTo>
                    <a:pt x="0" y="0"/>
                  </a:moveTo>
                  <a:lnTo>
                    <a:pt x="18333745" y="0"/>
                  </a:lnTo>
                  <a:lnTo>
                    <a:pt x="18333745" y="9861887"/>
                  </a:lnTo>
                  <a:lnTo>
                    <a:pt x="0" y="9861887"/>
                  </a:lnTo>
                  <a:lnTo>
                    <a:pt x="0" y="0"/>
                  </a:lnTo>
                  <a:close/>
                </a:path>
              </a:pathLst>
            </a:custGeom>
            <a:blipFill>
              <a:blip r:embed="rId2"/>
              <a:stretch>
                <a:fillRect/>
              </a:stretch>
            </a:blipFill>
          </p:spPr>
          <p:txBody>
            <a:bodyPr/>
            <a:lstStyle/>
            <a:p>
              <a:endParaRPr lang="en-US"/>
            </a:p>
          </p:txBody>
        </p:sp>
        <p:sp>
          <p:nvSpPr>
            <p:cNvPr id="9" name="Freeform 9"/>
            <p:cNvSpPr/>
            <p:nvPr/>
          </p:nvSpPr>
          <p:spPr>
            <a:xfrm>
              <a:off x="12493210" y="4769875"/>
              <a:ext cx="3185964" cy="1591609"/>
            </a:xfrm>
            <a:custGeom>
              <a:avLst/>
              <a:gdLst/>
              <a:ahLst/>
              <a:cxnLst/>
              <a:rect l="l" t="t" r="r" b="b"/>
              <a:pathLst>
                <a:path w="3185964" h="1591609">
                  <a:moveTo>
                    <a:pt x="0" y="0"/>
                  </a:moveTo>
                  <a:lnTo>
                    <a:pt x="3185964" y="0"/>
                  </a:lnTo>
                  <a:lnTo>
                    <a:pt x="3185964" y="1591608"/>
                  </a:lnTo>
                  <a:lnTo>
                    <a:pt x="0" y="1591608"/>
                  </a:lnTo>
                  <a:lnTo>
                    <a:pt x="0" y="0"/>
                  </a:lnTo>
                  <a:close/>
                </a:path>
              </a:pathLst>
            </a:custGeom>
            <a:blipFill>
              <a:blip r:embed="rId3"/>
              <a:stretch>
                <a:fillRect l="-311314" t="-785797" r="-62717" b="-63084"/>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2571386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572009" y="1780876"/>
            <a:ext cx="9715991" cy="6794217"/>
          </a:xfrm>
          <a:custGeom>
            <a:avLst/>
            <a:gdLst/>
            <a:ahLst/>
            <a:cxnLst/>
            <a:rect l="l" t="t" r="r" b="b"/>
            <a:pathLst>
              <a:path w="9715991" h="6794217">
                <a:moveTo>
                  <a:pt x="0" y="0"/>
                </a:moveTo>
                <a:lnTo>
                  <a:pt x="9715991" y="0"/>
                </a:lnTo>
                <a:lnTo>
                  <a:pt x="9715991" y="6794217"/>
                </a:lnTo>
                <a:lnTo>
                  <a:pt x="0" y="6794217"/>
                </a:lnTo>
                <a:lnTo>
                  <a:pt x="0" y="0"/>
                </a:lnTo>
                <a:close/>
              </a:path>
            </a:pathLst>
          </a:custGeom>
          <a:blipFill>
            <a:blip r:embed="rId2"/>
            <a:stretch>
              <a:fillRect r="-24806"/>
            </a:stretch>
          </a:blipFill>
        </p:spPr>
        <p:txBody>
          <a:bodyPr/>
          <a:lstStyle/>
          <a:p>
            <a:endParaRPr lang="en-US"/>
          </a:p>
        </p:txBody>
      </p:sp>
      <p:sp>
        <p:nvSpPr>
          <p:cNvPr id="6" name="TextBox 6"/>
          <p:cNvSpPr txBox="1"/>
          <p:nvPr/>
        </p:nvSpPr>
        <p:spPr>
          <a:xfrm>
            <a:off x="247977" y="881170"/>
            <a:ext cx="7909256" cy="8406131"/>
          </a:xfrm>
          <a:prstGeom prst="rect">
            <a:avLst/>
          </a:prstGeom>
        </p:spPr>
        <p:txBody>
          <a:bodyPr lIns="0" tIns="0" rIns="0" bIns="0" rtlCol="0" anchor="t">
            <a:spAutoFit/>
          </a:bodyPr>
          <a:lstStyle/>
          <a:p>
            <a:pPr algn="just">
              <a:lnSpc>
                <a:spcPts val="3919"/>
              </a:lnSpc>
            </a:pPr>
            <a:r>
              <a:rPr lang="en-US" sz="2799">
                <a:solidFill>
                  <a:srgbClr val="000000"/>
                </a:solidFill>
                <a:latin typeface="Cerebri"/>
                <a:ea typeface="Cerebri"/>
                <a:cs typeface="Cerebri"/>
                <a:sym typeface="Cerebri"/>
              </a:rPr>
              <a:t>Along with optimizing how you write and interact with emails, you have a variety of options for automating your inbox.  We will explore four types of automations, starting with quick steps.</a:t>
            </a:r>
          </a:p>
          <a:p>
            <a:pPr algn="just">
              <a:lnSpc>
                <a:spcPts val="3919"/>
              </a:lnSpc>
            </a:pPr>
            <a:endParaRPr lang="en-US" sz="2799">
              <a:solidFill>
                <a:srgbClr val="000000"/>
              </a:solidFill>
              <a:latin typeface="Cerebri"/>
              <a:ea typeface="Cerebri"/>
              <a:cs typeface="Cerebri"/>
              <a:sym typeface="Cerebri"/>
            </a:endParaRPr>
          </a:p>
          <a:p>
            <a:pPr algn="just">
              <a:lnSpc>
                <a:spcPts val="3919"/>
              </a:lnSpc>
            </a:pPr>
            <a:r>
              <a:rPr lang="en-US" sz="2799">
                <a:solidFill>
                  <a:srgbClr val="000000"/>
                </a:solidFill>
                <a:latin typeface="Cerebri"/>
                <a:ea typeface="Cerebri"/>
                <a:cs typeface="Cerebri"/>
                <a:sym typeface="Cerebri"/>
              </a:rPr>
              <a:t>Quick steps can replace repetitive manual processes in your inbox through simply pressing a few buttons.  For example, you can set up quick steps for deleting an email, flagging an email, and creating a Planner task from an email.  To set up one or more quick steps, follow these steps:</a:t>
            </a:r>
          </a:p>
          <a:p>
            <a:pPr algn="just">
              <a:lnSpc>
                <a:spcPts val="3919"/>
              </a:lnSpc>
            </a:pPr>
            <a:endParaRPr lang="en-US" sz="2799">
              <a:solidFill>
                <a:srgbClr val="000000"/>
              </a:solidFill>
              <a:latin typeface="Cerebri"/>
              <a:ea typeface="Cerebri"/>
              <a:cs typeface="Cerebri"/>
              <a:sym typeface="Cerebri"/>
            </a:endParaRPr>
          </a:p>
          <a:p>
            <a:pPr marL="604513" lvl="1" indent="-302256" algn="just">
              <a:lnSpc>
                <a:spcPts val="3919"/>
              </a:lnSpc>
              <a:buAutoNum type="arabicPeriod"/>
            </a:pPr>
            <a:r>
              <a:rPr lang="en-US" sz="2799">
                <a:solidFill>
                  <a:srgbClr val="000000"/>
                </a:solidFill>
                <a:latin typeface="Cerebri"/>
                <a:ea typeface="Cerebri"/>
                <a:cs typeface="Cerebri"/>
                <a:sym typeface="Cerebri"/>
              </a:rPr>
              <a:t>Open Settings</a:t>
            </a:r>
          </a:p>
          <a:p>
            <a:pPr marL="604513" lvl="1" indent="-302256" algn="just">
              <a:lnSpc>
                <a:spcPts val="3919"/>
              </a:lnSpc>
              <a:buAutoNum type="arabicPeriod"/>
            </a:pPr>
            <a:r>
              <a:rPr lang="en-US" sz="2799">
                <a:solidFill>
                  <a:srgbClr val="000000"/>
                </a:solidFill>
                <a:latin typeface="Cerebri"/>
                <a:ea typeface="Cerebri"/>
                <a:cs typeface="Cerebri"/>
                <a:sym typeface="Cerebri"/>
              </a:rPr>
              <a:t>Click “Mail,” as seen in the image to the right</a:t>
            </a:r>
          </a:p>
          <a:p>
            <a:pPr marL="604513" lvl="1" indent="-302256" algn="just">
              <a:lnSpc>
                <a:spcPts val="3919"/>
              </a:lnSpc>
              <a:buAutoNum type="arabicPeriod"/>
            </a:pPr>
            <a:r>
              <a:rPr lang="en-US" sz="2799">
                <a:solidFill>
                  <a:srgbClr val="000000"/>
                </a:solidFill>
                <a:latin typeface="Cerebri"/>
                <a:ea typeface="Cerebri"/>
                <a:cs typeface="Cerebri"/>
                <a:sym typeface="Cerebri"/>
              </a:rPr>
              <a:t> Click “Quick steps”</a:t>
            </a:r>
          </a:p>
          <a:p>
            <a:pPr marL="604513" lvl="1" indent="-302256" algn="just">
              <a:lnSpc>
                <a:spcPts val="3919"/>
              </a:lnSpc>
              <a:buAutoNum type="arabicPeriod"/>
            </a:pPr>
            <a:r>
              <a:rPr lang="en-US" sz="2799">
                <a:solidFill>
                  <a:srgbClr val="000000"/>
                </a:solidFill>
                <a:latin typeface="Cerebri"/>
                <a:ea typeface="Cerebri"/>
                <a:cs typeface="Cerebri"/>
                <a:sym typeface="Cerebri"/>
              </a:rPr>
              <a:t> Click “+ New quick step”</a:t>
            </a:r>
          </a:p>
        </p:txBody>
      </p:sp>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Set Up Quick Steps for Inbox Automation</a:t>
            </a:r>
          </a:p>
        </p:txBody>
      </p:sp>
      <p:sp>
        <p:nvSpPr>
          <p:cNvPr id="8" name="Freeform 8"/>
          <p:cNvSpPr/>
          <p:nvPr/>
        </p:nvSpPr>
        <p:spPr>
          <a:xfrm>
            <a:off x="8552436" y="4912324"/>
            <a:ext cx="1974972" cy="919262"/>
          </a:xfrm>
          <a:custGeom>
            <a:avLst/>
            <a:gdLst/>
            <a:ahLst/>
            <a:cxnLst/>
            <a:rect l="l" t="t" r="r" b="b"/>
            <a:pathLst>
              <a:path w="1974972" h="919262">
                <a:moveTo>
                  <a:pt x="0" y="0"/>
                </a:moveTo>
                <a:lnTo>
                  <a:pt x="1974973" y="0"/>
                </a:lnTo>
                <a:lnTo>
                  <a:pt x="1974973" y="919262"/>
                </a:lnTo>
                <a:lnTo>
                  <a:pt x="0" y="919262"/>
                </a:lnTo>
                <a:lnTo>
                  <a:pt x="0" y="0"/>
                </a:lnTo>
                <a:close/>
              </a:path>
            </a:pathLst>
          </a:custGeom>
          <a:blipFill>
            <a:blip r:embed="rId3"/>
            <a:stretch>
              <a:fillRect l="-41287" t="-268380" r="-102908" b="-156256"/>
            </a:stretch>
          </a:blipFill>
          <a:ln w="190500" cap="sq">
            <a:solidFill>
              <a:srgbClr val="E5231D"/>
            </a:solidFill>
            <a:prstDash val="solid"/>
            <a:miter/>
          </a:ln>
        </p:spPr>
        <p:txBody>
          <a:bodyPr/>
          <a:lstStyle/>
          <a:p>
            <a:endParaRPr lang="en-US"/>
          </a:p>
        </p:txBody>
      </p:sp>
      <p:sp>
        <p:nvSpPr>
          <p:cNvPr id="9" name="Freeform 9"/>
          <p:cNvSpPr/>
          <p:nvPr/>
        </p:nvSpPr>
        <p:spPr>
          <a:xfrm>
            <a:off x="11603955" y="6460280"/>
            <a:ext cx="2178213" cy="919262"/>
          </a:xfrm>
          <a:custGeom>
            <a:avLst/>
            <a:gdLst/>
            <a:ahLst/>
            <a:cxnLst/>
            <a:rect l="l" t="t" r="r" b="b"/>
            <a:pathLst>
              <a:path w="2178213" h="919262">
                <a:moveTo>
                  <a:pt x="0" y="0"/>
                </a:moveTo>
                <a:lnTo>
                  <a:pt x="2178213" y="0"/>
                </a:lnTo>
                <a:lnTo>
                  <a:pt x="2178213" y="919262"/>
                </a:lnTo>
                <a:lnTo>
                  <a:pt x="0" y="919262"/>
                </a:lnTo>
                <a:lnTo>
                  <a:pt x="0" y="0"/>
                </a:lnTo>
                <a:close/>
              </a:path>
            </a:pathLst>
          </a:custGeom>
          <a:blipFill>
            <a:blip r:embed="rId3"/>
            <a:stretch>
              <a:fillRect l="-37434" t="-268380" r="-83975" b="-156256"/>
            </a:stretch>
          </a:blipFill>
          <a:ln w="190500" cap="sq">
            <a:solidFill>
              <a:srgbClr val="E5231D"/>
            </a:solidFill>
            <a:prstDash val="solid"/>
            <a:miter/>
          </a:ln>
        </p:spPr>
        <p:txBody>
          <a:bodyPr/>
          <a:lstStyle/>
          <a:p>
            <a:endParaRPr lang="en-US"/>
          </a:p>
        </p:txBody>
      </p:sp>
      <p:sp>
        <p:nvSpPr>
          <p:cNvPr id="10" name="Freeform 10"/>
          <p:cNvSpPr/>
          <p:nvPr/>
        </p:nvSpPr>
        <p:spPr>
          <a:xfrm>
            <a:off x="15055544" y="4333007"/>
            <a:ext cx="2506525" cy="919262"/>
          </a:xfrm>
          <a:custGeom>
            <a:avLst/>
            <a:gdLst/>
            <a:ahLst/>
            <a:cxnLst/>
            <a:rect l="l" t="t" r="r" b="b"/>
            <a:pathLst>
              <a:path w="2506525" h="919262">
                <a:moveTo>
                  <a:pt x="0" y="0"/>
                </a:moveTo>
                <a:lnTo>
                  <a:pt x="2506525" y="0"/>
                </a:lnTo>
                <a:lnTo>
                  <a:pt x="2506525" y="919262"/>
                </a:lnTo>
                <a:lnTo>
                  <a:pt x="0" y="919262"/>
                </a:lnTo>
                <a:lnTo>
                  <a:pt x="0" y="0"/>
                </a:lnTo>
                <a:close/>
              </a:path>
            </a:pathLst>
          </a:custGeom>
          <a:blipFill>
            <a:blip r:embed="rId3"/>
            <a:stretch>
              <a:fillRect l="-32531" t="-268380" r="-59877" b="-156256"/>
            </a:stretch>
          </a:blipFill>
          <a:ln w="190500" cap="sq">
            <a:solidFill>
              <a:srgbClr val="E5231D"/>
            </a:solidFill>
            <a:prstDash val="solid"/>
            <a:miter/>
          </a:ln>
        </p:spPr>
        <p:txBody>
          <a:bodyPr/>
          <a:lstStyle/>
          <a:p>
            <a:endParaRPr lang="en-US"/>
          </a:p>
        </p:txBody>
      </p:sp>
    </p:spTree>
    <p:extLst>
      <p:ext uri="{BB962C8B-B14F-4D97-AF65-F5344CB8AC3E}">
        <p14:creationId xmlns:p14="http://schemas.microsoft.com/office/powerpoint/2010/main" val="253864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Set Up Quick Steps for Inbox Automation (Cont.)</a:t>
            </a:r>
          </a:p>
        </p:txBody>
      </p:sp>
      <p:sp>
        <p:nvSpPr>
          <p:cNvPr id="6" name="TextBox 6"/>
          <p:cNvSpPr txBox="1"/>
          <p:nvPr/>
        </p:nvSpPr>
        <p:spPr>
          <a:xfrm>
            <a:off x="247977" y="971550"/>
            <a:ext cx="8661515" cy="7315201"/>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5. On the “Quick steps” menu, give your quick step a name in the “Name your quick step” text box, as seen in the image to the right</a:t>
            </a:r>
          </a:p>
          <a:p>
            <a:pPr algn="just">
              <a:lnSpc>
                <a:spcPts val="4199"/>
              </a:lnSpc>
            </a:pPr>
            <a:endParaRPr lang="en-US" sz="2999">
              <a:solidFill>
                <a:srgbClr val="000000"/>
              </a:solidFill>
              <a:latin typeface="Cerebri"/>
              <a:ea typeface="Cerebri"/>
              <a:cs typeface="Cerebri"/>
              <a:sym typeface="Cerebri"/>
            </a:endParaRPr>
          </a:p>
          <a:p>
            <a:pPr algn="just">
              <a:lnSpc>
                <a:spcPts val="4199"/>
              </a:lnSpc>
            </a:pPr>
            <a:r>
              <a:rPr lang="en-US" sz="2999">
                <a:solidFill>
                  <a:srgbClr val="000000"/>
                </a:solidFill>
                <a:latin typeface="Cerebri"/>
                <a:ea typeface="Cerebri"/>
                <a:cs typeface="Cerebri"/>
                <a:sym typeface="Cerebri"/>
              </a:rPr>
              <a:t>6. From the “Choose an action” dropdown, select the action you want your quick step to perform</a:t>
            </a:r>
          </a:p>
          <a:p>
            <a:pPr algn="just">
              <a:lnSpc>
                <a:spcPts val="4199"/>
              </a:lnSpc>
            </a:pPr>
            <a:endParaRPr lang="en-US" sz="2999">
              <a:solidFill>
                <a:srgbClr val="000000"/>
              </a:solidFill>
              <a:latin typeface="Cerebri"/>
              <a:ea typeface="Cerebri"/>
              <a:cs typeface="Cerebri"/>
              <a:sym typeface="Cerebri"/>
            </a:endParaRPr>
          </a:p>
          <a:p>
            <a:pPr algn="just">
              <a:lnSpc>
                <a:spcPts val="4199"/>
              </a:lnSpc>
            </a:pPr>
            <a:r>
              <a:rPr lang="en-US" sz="2999">
                <a:solidFill>
                  <a:srgbClr val="000000"/>
                </a:solidFill>
                <a:latin typeface="Cerebri"/>
                <a:ea typeface="Cerebri"/>
                <a:cs typeface="Cerebri"/>
                <a:sym typeface="Cerebri"/>
              </a:rPr>
              <a:t>7. While optional, you are encouraged to choose a shortcut for your quick step to maximize efficiency.  This shortcut will allow you to press Control + Shift + a number 5 through 9 to activate a quick step.  To create a shortcut for your quick step, click the “Choose a shortcut” dropdown and select a shortcut</a:t>
            </a:r>
          </a:p>
        </p:txBody>
      </p:sp>
      <p:grpSp>
        <p:nvGrpSpPr>
          <p:cNvPr id="7" name="Group 7"/>
          <p:cNvGrpSpPr/>
          <p:nvPr/>
        </p:nvGrpSpPr>
        <p:grpSpPr>
          <a:xfrm>
            <a:off x="9425410" y="1028700"/>
            <a:ext cx="8519630" cy="8229600"/>
            <a:chOff x="0" y="0"/>
            <a:chExt cx="11359507" cy="10972800"/>
          </a:xfrm>
        </p:grpSpPr>
        <p:sp>
          <p:nvSpPr>
            <p:cNvPr id="8" name="Freeform 8"/>
            <p:cNvSpPr/>
            <p:nvPr/>
          </p:nvSpPr>
          <p:spPr>
            <a:xfrm>
              <a:off x="0" y="0"/>
              <a:ext cx="11359507" cy="10972800"/>
            </a:xfrm>
            <a:custGeom>
              <a:avLst/>
              <a:gdLst/>
              <a:ahLst/>
              <a:cxnLst/>
              <a:rect l="l" t="t" r="r" b="b"/>
              <a:pathLst>
                <a:path w="11359507" h="10972800">
                  <a:moveTo>
                    <a:pt x="0" y="0"/>
                  </a:moveTo>
                  <a:lnTo>
                    <a:pt x="11359507" y="0"/>
                  </a:lnTo>
                  <a:lnTo>
                    <a:pt x="11359507" y="10972800"/>
                  </a:lnTo>
                  <a:lnTo>
                    <a:pt x="0" y="10972800"/>
                  </a:lnTo>
                  <a:lnTo>
                    <a:pt x="0" y="0"/>
                  </a:lnTo>
                  <a:close/>
                </a:path>
              </a:pathLst>
            </a:custGeom>
            <a:blipFill>
              <a:blip r:embed="rId2"/>
              <a:stretch>
                <a:fillRect/>
              </a:stretch>
            </a:blipFill>
          </p:spPr>
          <p:txBody>
            <a:bodyPr/>
            <a:lstStyle/>
            <a:p>
              <a:endParaRPr lang="en-US"/>
            </a:p>
          </p:txBody>
        </p:sp>
        <p:sp>
          <p:nvSpPr>
            <p:cNvPr id="9" name="Freeform 9"/>
            <p:cNvSpPr/>
            <p:nvPr/>
          </p:nvSpPr>
          <p:spPr>
            <a:xfrm>
              <a:off x="554277" y="2211474"/>
              <a:ext cx="7762457" cy="4024988"/>
            </a:xfrm>
            <a:custGeom>
              <a:avLst/>
              <a:gdLst/>
              <a:ahLst/>
              <a:cxnLst/>
              <a:rect l="l" t="t" r="r" b="b"/>
              <a:pathLst>
                <a:path w="7762457" h="4024988">
                  <a:moveTo>
                    <a:pt x="0" y="0"/>
                  </a:moveTo>
                  <a:lnTo>
                    <a:pt x="7762458" y="0"/>
                  </a:lnTo>
                  <a:lnTo>
                    <a:pt x="7762458" y="4024988"/>
                  </a:lnTo>
                  <a:lnTo>
                    <a:pt x="0" y="4024988"/>
                  </a:lnTo>
                  <a:lnTo>
                    <a:pt x="0" y="0"/>
                  </a:lnTo>
                  <a:close/>
                </a:path>
              </a:pathLst>
            </a:custGeom>
            <a:blipFill>
              <a:blip r:embed="rId3"/>
              <a:stretch>
                <a:fillRect l="-30184" t="-142160" b="-8908"/>
              </a:stretch>
            </a:blipFill>
            <a:ln w="190500" cap="sq">
              <a:solidFill>
                <a:srgbClr val="E5231D"/>
              </a:solidFill>
              <a:prstDash val="solid"/>
              <a:miter/>
            </a:ln>
          </p:spPr>
          <p:txBody>
            <a:bodyPr/>
            <a:lstStyle/>
            <a:p>
              <a:endParaRPr lang="en-US"/>
            </a:p>
          </p:txBody>
        </p:sp>
        <p:sp>
          <p:nvSpPr>
            <p:cNvPr id="10" name="Freeform 10"/>
            <p:cNvSpPr/>
            <p:nvPr/>
          </p:nvSpPr>
          <p:spPr>
            <a:xfrm>
              <a:off x="1649952" y="9139303"/>
              <a:ext cx="4505413" cy="1677036"/>
            </a:xfrm>
            <a:custGeom>
              <a:avLst/>
              <a:gdLst/>
              <a:ahLst/>
              <a:cxnLst/>
              <a:rect l="l" t="t" r="r" b="b"/>
              <a:pathLst>
                <a:path w="4505413" h="1677036">
                  <a:moveTo>
                    <a:pt x="0" y="0"/>
                  </a:moveTo>
                  <a:lnTo>
                    <a:pt x="4505413" y="0"/>
                  </a:lnTo>
                  <a:lnTo>
                    <a:pt x="4505413" y="1677037"/>
                  </a:lnTo>
                  <a:lnTo>
                    <a:pt x="0" y="1677037"/>
                  </a:lnTo>
                  <a:lnTo>
                    <a:pt x="0" y="0"/>
                  </a:lnTo>
                  <a:close/>
                </a:path>
              </a:pathLst>
            </a:custGeom>
            <a:blipFill>
              <a:blip r:embed="rId3"/>
              <a:stretch>
                <a:fillRect l="-28152" t="-237414" r="-38354" b="-109911"/>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3485693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429598" y="2621583"/>
            <a:ext cx="9858402" cy="5043834"/>
          </a:xfrm>
          <a:custGeom>
            <a:avLst/>
            <a:gdLst/>
            <a:ahLst/>
            <a:cxnLst/>
            <a:rect l="l" t="t" r="r" b="b"/>
            <a:pathLst>
              <a:path w="9858402" h="5043834">
                <a:moveTo>
                  <a:pt x="0" y="0"/>
                </a:moveTo>
                <a:lnTo>
                  <a:pt x="9858402" y="0"/>
                </a:lnTo>
                <a:lnTo>
                  <a:pt x="9858402" y="5043834"/>
                </a:lnTo>
                <a:lnTo>
                  <a:pt x="0" y="504383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47977" y="874468"/>
            <a:ext cx="7831086" cy="8727441"/>
          </a:xfrm>
          <a:prstGeom prst="rect">
            <a:avLst/>
          </a:prstGeom>
        </p:spPr>
        <p:txBody>
          <a:bodyPr lIns="0" tIns="0" rIns="0" bIns="0" rtlCol="0" anchor="t">
            <a:spAutoFit/>
          </a:bodyPr>
          <a:lstStyle/>
          <a:p>
            <a:pPr algn="just">
              <a:lnSpc>
                <a:spcPts val="4059"/>
              </a:lnSpc>
            </a:pPr>
            <a:r>
              <a:rPr lang="en-US" sz="2899">
                <a:solidFill>
                  <a:srgbClr val="000000"/>
                </a:solidFill>
                <a:latin typeface="Cerebri"/>
                <a:ea typeface="Cerebri"/>
                <a:cs typeface="Cerebri"/>
                <a:sym typeface="Cerebri"/>
              </a:rPr>
              <a:t>The next inbox automation we will explore is rules.  Rules are great for when you often complete a specific action with emails from a specific sender.  For example, you can create a rule to automatically send emails from a specific person or team to a specific folder.  To start exploring the possibilities with rules, follow these steps:</a:t>
            </a:r>
          </a:p>
          <a:p>
            <a:pPr algn="just">
              <a:lnSpc>
                <a:spcPts val="4059"/>
              </a:lnSpc>
            </a:pPr>
            <a:endParaRPr lang="en-US" sz="2899">
              <a:solidFill>
                <a:srgbClr val="000000"/>
              </a:solidFill>
              <a:latin typeface="Cerebri"/>
              <a:ea typeface="Cerebri"/>
              <a:cs typeface="Cerebri"/>
              <a:sym typeface="Cerebri"/>
            </a:endParaRPr>
          </a:p>
          <a:p>
            <a:pPr marL="626102" lvl="1" indent="-313051" algn="just">
              <a:lnSpc>
                <a:spcPts val="4059"/>
              </a:lnSpc>
              <a:buAutoNum type="arabicPeriod"/>
            </a:pPr>
            <a:r>
              <a:rPr lang="en-US" sz="2899">
                <a:solidFill>
                  <a:srgbClr val="000000"/>
                </a:solidFill>
                <a:latin typeface="Cerebri"/>
                <a:ea typeface="Cerebri"/>
                <a:cs typeface="Cerebri"/>
                <a:sym typeface="Cerebri"/>
              </a:rPr>
              <a:t>Open Settings</a:t>
            </a:r>
          </a:p>
          <a:p>
            <a:pPr marL="626102" lvl="1" indent="-313051" algn="just">
              <a:lnSpc>
                <a:spcPts val="4059"/>
              </a:lnSpc>
              <a:buAutoNum type="arabicPeriod"/>
            </a:pPr>
            <a:r>
              <a:rPr lang="en-US" sz="2899">
                <a:solidFill>
                  <a:srgbClr val="000000"/>
                </a:solidFill>
                <a:latin typeface="Cerebri"/>
                <a:ea typeface="Cerebri"/>
                <a:cs typeface="Cerebri"/>
                <a:sym typeface="Cerebri"/>
              </a:rPr>
              <a:t>Click “Mail” and then “Rules,” as seen in the image to the right</a:t>
            </a:r>
          </a:p>
          <a:p>
            <a:pPr marL="626102" lvl="1" indent="-313051" algn="just">
              <a:lnSpc>
                <a:spcPts val="4059"/>
              </a:lnSpc>
              <a:buAutoNum type="arabicPeriod"/>
            </a:pPr>
            <a:r>
              <a:rPr lang="en-US" sz="2899">
                <a:solidFill>
                  <a:srgbClr val="000000"/>
                </a:solidFill>
                <a:latin typeface="Cerebri"/>
                <a:ea typeface="Cerebri"/>
                <a:cs typeface="Cerebri"/>
                <a:sym typeface="Cerebri"/>
              </a:rPr>
              <a:t>Click “+ Add new rule” to open a menu similar to the quick steps menu. We encourage you to explore all of the different rules you can create for your inbox!</a:t>
            </a:r>
          </a:p>
        </p:txBody>
      </p:sp>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Set Up Rules for Inbox Automation</a:t>
            </a:r>
          </a:p>
        </p:txBody>
      </p:sp>
      <p:sp>
        <p:nvSpPr>
          <p:cNvPr id="8" name="Freeform 8"/>
          <p:cNvSpPr/>
          <p:nvPr/>
        </p:nvSpPr>
        <p:spPr>
          <a:xfrm>
            <a:off x="11559800" y="5490055"/>
            <a:ext cx="2047172" cy="919262"/>
          </a:xfrm>
          <a:custGeom>
            <a:avLst/>
            <a:gdLst/>
            <a:ahLst/>
            <a:cxnLst/>
            <a:rect l="l" t="t" r="r" b="b"/>
            <a:pathLst>
              <a:path w="2047172" h="919262">
                <a:moveTo>
                  <a:pt x="0" y="0"/>
                </a:moveTo>
                <a:lnTo>
                  <a:pt x="2047172" y="0"/>
                </a:lnTo>
                <a:lnTo>
                  <a:pt x="2047172" y="919262"/>
                </a:lnTo>
                <a:lnTo>
                  <a:pt x="0" y="919262"/>
                </a:lnTo>
                <a:lnTo>
                  <a:pt x="0" y="0"/>
                </a:lnTo>
                <a:close/>
              </a:path>
            </a:pathLst>
          </a:custGeom>
          <a:blipFill>
            <a:blip r:embed="rId3"/>
            <a:stretch>
              <a:fillRect l="-39831" t="-268380" r="-95752" b="-156256"/>
            </a:stretch>
          </a:blipFill>
          <a:ln w="190500" cap="sq">
            <a:solidFill>
              <a:srgbClr val="E5231D"/>
            </a:solidFill>
            <a:prstDash val="solid"/>
            <a:miter/>
          </a:ln>
        </p:spPr>
        <p:txBody>
          <a:bodyPr/>
          <a:lstStyle/>
          <a:p>
            <a:endParaRPr lang="en-US"/>
          </a:p>
        </p:txBody>
      </p:sp>
      <p:sp>
        <p:nvSpPr>
          <p:cNvPr id="9" name="Freeform 9"/>
          <p:cNvSpPr/>
          <p:nvPr/>
        </p:nvSpPr>
        <p:spPr>
          <a:xfrm>
            <a:off x="8388288" y="5824676"/>
            <a:ext cx="2522159" cy="919262"/>
          </a:xfrm>
          <a:custGeom>
            <a:avLst/>
            <a:gdLst/>
            <a:ahLst/>
            <a:cxnLst/>
            <a:rect l="l" t="t" r="r" b="b"/>
            <a:pathLst>
              <a:path w="2522159" h="919262">
                <a:moveTo>
                  <a:pt x="0" y="0"/>
                </a:moveTo>
                <a:lnTo>
                  <a:pt x="2522159" y="0"/>
                </a:lnTo>
                <a:lnTo>
                  <a:pt x="2522159" y="919262"/>
                </a:lnTo>
                <a:lnTo>
                  <a:pt x="0" y="919262"/>
                </a:lnTo>
                <a:lnTo>
                  <a:pt x="0" y="0"/>
                </a:lnTo>
                <a:close/>
              </a:path>
            </a:pathLst>
          </a:custGeom>
          <a:blipFill>
            <a:blip r:embed="rId3"/>
            <a:stretch>
              <a:fillRect l="-32329" t="-268380" r="-58886" b="-156256"/>
            </a:stretch>
          </a:blipFill>
          <a:ln w="190500" cap="sq">
            <a:solidFill>
              <a:srgbClr val="E5231D"/>
            </a:solidFill>
            <a:prstDash val="solid"/>
            <a:miter/>
          </a:ln>
        </p:spPr>
        <p:txBody>
          <a:bodyPr/>
          <a:lstStyle/>
          <a:p>
            <a:endParaRPr lang="en-US"/>
          </a:p>
        </p:txBody>
      </p:sp>
      <p:sp>
        <p:nvSpPr>
          <p:cNvPr id="10" name="Freeform 10"/>
          <p:cNvSpPr/>
          <p:nvPr/>
        </p:nvSpPr>
        <p:spPr>
          <a:xfrm>
            <a:off x="14921610" y="5575780"/>
            <a:ext cx="3366390" cy="919262"/>
          </a:xfrm>
          <a:custGeom>
            <a:avLst/>
            <a:gdLst/>
            <a:ahLst/>
            <a:cxnLst/>
            <a:rect l="l" t="t" r="r" b="b"/>
            <a:pathLst>
              <a:path w="3366390" h="919262">
                <a:moveTo>
                  <a:pt x="0" y="0"/>
                </a:moveTo>
                <a:lnTo>
                  <a:pt x="3366390" y="0"/>
                </a:lnTo>
                <a:lnTo>
                  <a:pt x="3366390" y="919262"/>
                </a:lnTo>
                <a:lnTo>
                  <a:pt x="0" y="919262"/>
                </a:lnTo>
                <a:lnTo>
                  <a:pt x="0" y="0"/>
                </a:lnTo>
                <a:close/>
              </a:path>
            </a:pathLst>
          </a:custGeom>
          <a:blipFill>
            <a:blip r:embed="rId3"/>
            <a:stretch>
              <a:fillRect l="-43263" t="-268380" b="-156256"/>
            </a:stretch>
          </a:blipFill>
          <a:ln w="190500" cap="sq">
            <a:solidFill>
              <a:srgbClr val="E5231D"/>
            </a:solidFill>
            <a:prstDash val="solid"/>
            <a:miter/>
          </a:ln>
        </p:spPr>
        <p:txBody>
          <a:bodyPr/>
          <a:lstStyle/>
          <a:p>
            <a:endParaRPr lang="en-US"/>
          </a:p>
        </p:txBody>
      </p:sp>
    </p:spTree>
    <p:extLst>
      <p:ext uri="{BB962C8B-B14F-4D97-AF65-F5344CB8AC3E}">
        <p14:creationId xmlns:p14="http://schemas.microsoft.com/office/powerpoint/2010/main" val="4162461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854662"/>
            <a:ext cx="17414667" cy="3789046"/>
          </a:xfrm>
          <a:prstGeom prst="rect">
            <a:avLst/>
          </a:prstGeom>
        </p:spPr>
        <p:txBody>
          <a:bodyPr lIns="0" tIns="0" rIns="0" bIns="0" rtlCol="0" anchor="t">
            <a:spAutoFit/>
          </a:bodyPr>
          <a:lstStyle/>
          <a:p>
            <a:pPr algn="just">
              <a:lnSpc>
                <a:spcPts val="3779"/>
              </a:lnSpc>
            </a:pPr>
            <a:r>
              <a:rPr lang="en-US" sz="2699">
                <a:solidFill>
                  <a:srgbClr val="000000"/>
                </a:solidFill>
                <a:latin typeface="Cerebri"/>
                <a:ea typeface="Cerebri"/>
                <a:cs typeface="Cerebri"/>
                <a:sym typeface="Cerebri"/>
              </a:rPr>
              <a:t>It’s important to remember that if you set up a rule to automatically send emails to a folder, those emails will not appear in your main inbox.  So, you may miss those emails if you forget to check the folder.  An alternative option is the sweep function, which provides more control over when emails are sent to a folder.  Sweep is essentially a manual version of setting up an automatic folder rule; you decide when emails in your inbox are “swept” to a specific folder.  To use sweep, follow these steps:</a:t>
            </a:r>
          </a:p>
          <a:p>
            <a:pPr algn="just">
              <a:lnSpc>
                <a:spcPts val="3779"/>
              </a:lnSpc>
            </a:pPr>
            <a:endParaRPr lang="en-US" sz="2699">
              <a:solidFill>
                <a:srgbClr val="000000"/>
              </a:solidFill>
              <a:latin typeface="Cerebri"/>
              <a:ea typeface="Cerebri"/>
              <a:cs typeface="Cerebri"/>
              <a:sym typeface="Cerebri"/>
            </a:endParaRPr>
          </a:p>
          <a:p>
            <a:pPr marL="582924" lvl="1" indent="-291462" algn="just">
              <a:lnSpc>
                <a:spcPts val="3779"/>
              </a:lnSpc>
              <a:buAutoNum type="arabicPeriod"/>
            </a:pPr>
            <a:r>
              <a:rPr lang="en-US" sz="2699">
                <a:solidFill>
                  <a:srgbClr val="000000"/>
                </a:solidFill>
                <a:latin typeface="Cerebri"/>
                <a:ea typeface="Cerebri"/>
                <a:cs typeface="Cerebri"/>
                <a:sym typeface="Cerebri"/>
              </a:rPr>
              <a:t>Select an email in your inbox</a:t>
            </a:r>
          </a:p>
          <a:p>
            <a:pPr marL="582924" lvl="1" indent="-291462" algn="just">
              <a:lnSpc>
                <a:spcPts val="3779"/>
              </a:lnSpc>
              <a:spcBef>
                <a:spcPct val="0"/>
              </a:spcBef>
              <a:buAutoNum type="arabicPeriod"/>
            </a:pPr>
            <a:r>
              <a:rPr lang="en-US" sz="2699">
                <a:solidFill>
                  <a:srgbClr val="000000"/>
                </a:solidFill>
                <a:latin typeface="Cerebri"/>
                <a:ea typeface="Cerebri"/>
                <a:cs typeface="Cerebri"/>
                <a:sym typeface="Cerebri"/>
              </a:rPr>
              <a:t>Navigate to your ribbon and click “Sweep,” as seen in the image below.  This will open an options menu</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Use Sweep for Inbox Automation</a:t>
            </a:r>
          </a:p>
        </p:txBody>
      </p:sp>
      <p:grpSp>
        <p:nvGrpSpPr>
          <p:cNvPr id="7" name="Group 7"/>
          <p:cNvGrpSpPr/>
          <p:nvPr/>
        </p:nvGrpSpPr>
        <p:grpSpPr>
          <a:xfrm>
            <a:off x="1092808" y="4779717"/>
            <a:ext cx="16019882" cy="5507283"/>
            <a:chOff x="0" y="0"/>
            <a:chExt cx="21359843" cy="7343044"/>
          </a:xfrm>
        </p:grpSpPr>
        <p:sp>
          <p:nvSpPr>
            <p:cNvPr id="8" name="Freeform 8"/>
            <p:cNvSpPr/>
            <p:nvPr/>
          </p:nvSpPr>
          <p:spPr>
            <a:xfrm>
              <a:off x="0" y="0"/>
              <a:ext cx="21359843" cy="7343044"/>
            </a:xfrm>
            <a:custGeom>
              <a:avLst/>
              <a:gdLst/>
              <a:ahLst/>
              <a:cxnLst/>
              <a:rect l="l" t="t" r="r" b="b"/>
              <a:pathLst>
                <a:path w="21359843" h="7343044">
                  <a:moveTo>
                    <a:pt x="0" y="0"/>
                  </a:moveTo>
                  <a:lnTo>
                    <a:pt x="21359843" y="0"/>
                  </a:lnTo>
                  <a:lnTo>
                    <a:pt x="21359843" y="7343044"/>
                  </a:lnTo>
                  <a:lnTo>
                    <a:pt x="0" y="7343044"/>
                  </a:lnTo>
                  <a:lnTo>
                    <a:pt x="0" y="0"/>
                  </a:lnTo>
                  <a:close/>
                </a:path>
              </a:pathLst>
            </a:custGeom>
            <a:blipFill>
              <a:blip r:embed="rId2"/>
              <a:stretch>
                <a:fillRect/>
              </a:stretch>
            </a:blipFill>
          </p:spPr>
          <p:txBody>
            <a:bodyPr/>
            <a:lstStyle/>
            <a:p>
              <a:endParaRPr lang="en-US"/>
            </a:p>
          </p:txBody>
        </p:sp>
        <p:sp>
          <p:nvSpPr>
            <p:cNvPr id="9" name="Freeform 9"/>
            <p:cNvSpPr/>
            <p:nvPr/>
          </p:nvSpPr>
          <p:spPr>
            <a:xfrm>
              <a:off x="8954638" y="1318236"/>
              <a:ext cx="2443768" cy="1284196"/>
            </a:xfrm>
            <a:custGeom>
              <a:avLst/>
              <a:gdLst/>
              <a:ahLst/>
              <a:cxnLst/>
              <a:rect l="l" t="t" r="r" b="b"/>
              <a:pathLst>
                <a:path w="2443768" h="1284196">
                  <a:moveTo>
                    <a:pt x="0" y="0"/>
                  </a:moveTo>
                  <a:lnTo>
                    <a:pt x="2443768" y="0"/>
                  </a:lnTo>
                  <a:lnTo>
                    <a:pt x="2443768" y="1284196"/>
                  </a:lnTo>
                  <a:lnTo>
                    <a:pt x="0" y="1284196"/>
                  </a:lnTo>
                  <a:lnTo>
                    <a:pt x="0" y="0"/>
                  </a:lnTo>
                  <a:close/>
                </a:path>
              </a:pathLst>
            </a:custGeom>
            <a:blipFill>
              <a:blip r:embed="rId3"/>
              <a:stretch>
                <a:fillRect l="-426219" t="-1033105" r="-114827" b="-86777"/>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340216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98697" y="723147"/>
            <a:ext cx="8273833" cy="795020"/>
          </a:xfrm>
          <a:prstGeom prst="rect">
            <a:avLst/>
          </a:prstGeom>
        </p:spPr>
        <p:txBody>
          <a:bodyPr lIns="0" tIns="0" rIns="0" bIns="0" rtlCol="0" anchor="t">
            <a:spAutoFit/>
          </a:bodyPr>
          <a:lstStyle/>
          <a:p>
            <a:pPr marL="0" lvl="0" indent="0" algn="l">
              <a:lnSpc>
                <a:spcPts val="6579"/>
              </a:lnSpc>
              <a:spcBef>
                <a:spcPct val="0"/>
              </a:spcBef>
            </a:pPr>
            <a:r>
              <a:rPr lang="en-US" sz="4699" b="1">
                <a:solidFill>
                  <a:srgbClr val="000000"/>
                </a:solidFill>
                <a:latin typeface="Cerebri Bold"/>
                <a:ea typeface="Cerebri Bold"/>
                <a:cs typeface="Cerebri Bold"/>
                <a:sym typeface="Cerebri Bold"/>
              </a:rPr>
              <a:t>New Outlook Overview</a:t>
            </a:r>
          </a:p>
        </p:txBody>
      </p:sp>
      <p:sp>
        <p:nvSpPr>
          <p:cNvPr id="3" name="TextBox 3"/>
          <p:cNvSpPr txBox="1"/>
          <p:nvPr/>
        </p:nvSpPr>
        <p:spPr>
          <a:xfrm>
            <a:off x="4398697" y="2001151"/>
            <a:ext cx="12499782" cy="7110095"/>
          </a:xfrm>
          <a:prstGeom prst="rect">
            <a:avLst/>
          </a:prstGeom>
        </p:spPr>
        <p:txBody>
          <a:bodyPr lIns="0" tIns="0" rIns="0" bIns="0" rtlCol="0" anchor="t">
            <a:spAutoFit/>
          </a:bodyPr>
          <a:lstStyle/>
          <a:p>
            <a:pPr algn="l">
              <a:lnSpc>
                <a:spcPts val="4760"/>
              </a:lnSpc>
            </a:pPr>
            <a:r>
              <a:rPr lang="en-US" sz="3400">
                <a:solidFill>
                  <a:srgbClr val="000000"/>
                </a:solidFill>
                <a:latin typeface="Cerebri"/>
                <a:ea typeface="Cerebri"/>
                <a:cs typeface="Cerebri"/>
                <a:sym typeface="Cerebri"/>
              </a:rPr>
              <a:t>(1) Introduction to Planner &amp; Customizing New Outlook</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access Microsoft Planner through New Outlook</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customize the appearance of New Outlook</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adjust your notification preferences</a:t>
            </a:r>
          </a:p>
          <a:p>
            <a:pPr algn="l">
              <a:lnSpc>
                <a:spcPts val="4760"/>
              </a:lnSpc>
            </a:pPr>
            <a:r>
              <a:rPr lang="en-US" sz="3400">
                <a:solidFill>
                  <a:srgbClr val="000000"/>
                </a:solidFill>
                <a:latin typeface="Cerebri"/>
                <a:ea typeface="Cerebri"/>
                <a:cs typeface="Cerebri"/>
                <a:sym typeface="Cerebri"/>
              </a:rPr>
              <a:t>(2) Standardizing Your Calendar &amp; Scheduling Meetings</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effectively time block in your calendar</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color code calendar events</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schedule events based on attendee availability</a:t>
            </a:r>
          </a:p>
          <a:p>
            <a:pPr algn="l">
              <a:lnSpc>
                <a:spcPts val="4760"/>
              </a:lnSpc>
            </a:pPr>
            <a:r>
              <a:rPr lang="en-US" sz="3400">
                <a:solidFill>
                  <a:srgbClr val="000000"/>
                </a:solidFill>
                <a:latin typeface="Cerebri"/>
                <a:ea typeface="Cerebri"/>
                <a:cs typeface="Cerebri"/>
                <a:sym typeface="Cerebri"/>
              </a:rPr>
              <a:t>(3) Optimizing Outlook Email &amp; Inbox Automations</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use commands when writing an email</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schedule and recall an email</a:t>
            </a:r>
          </a:p>
          <a:p>
            <a:pPr marL="647703" lvl="1" indent="-323852" algn="l">
              <a:lnSpc>
                <a:spcPts val="4200"/>
              </a:lnSpc>
              <a:buFont typeface="Arial"/>
              <a:buChar char="•"/>
            </a:pPr>
            <a:r>
              <a:rPr lang="en-US" sz="3000">
                <a:solidFill>
                  <a:srgbClr val="000000"/>
                </a:solidFill>
                <a:latin typeface="Cerebri"/>
                <a:ea typeface="Cerebri"/>
                <a:cs typeface="Cerebri"/>
                <a:sym typeface="Cerebri"/>
              </a:rPr>
              <a:t>How to create a OneNote note from an email</a:t>
            </a:r>
          </a:p>
          <a:p>
            <a:pPr marL="647703" lvl="1" indent="-323852" algn="l">
              <a:lnSpc>
                <a:spcPts val="4200"/>
              </a:lnSpc>
              <a:spcBef>
                <a:spcPct val="0"/>
              </a:spcBef>
              <a:buFont typeface="Arial"/>
              <a:buChar char="•"/>
            </a:pPr>
            <a:r>
              <a:rPr lang="en-US" sz="3000">
                <a:solidFill>
                  <a:srgbClr val="000000"/>
                </a:solidFill>
                <a:latin typeface="Cerebri"/>
                <a:ea typeface="Cerebri"/>
                <a:cs typeface="Cerebri"/>
                <a:sym typeface="Cerebri"/>
              </a:rPr>
              <a:t>How to set up and use inbox automations</a:t>
            </a:r>
          </a:p>
        </p:txBody>
      </p:sp>
      <p:sp>
        <p:nvSpPr>
          <p:cNvPr id="4" name="Freeform 4"/>
          <p:cNvSpPr/>
          <p:nvPr/>
        </p:nvSpPr>
        <p:spPr>
          <a:xfrm rot="-10800000">
            <a:off x="4398697" y="1584262"/>
            <a:ext cx="5332438" cy="46659"/>
          </a:xfrm>
          <a:custGeom>
            <a:avLst/>
            <a:gdLst/>
            <a:ahLst/>
            <a:cxnLst/>
            <a:rect l="l" t="t" r="r" b="b"/>
            <a:pathLst>
              <a:path w="5332438" h="46659">
                <a:moveTo>
                  <a:pt x="0" y="0"/>
                </a:moveTo>
                <a:lnTo>
                  <a:pt x="5332438" y="0"/>
                </a:lnTo>
                <a:lnTo>
                  <a:pt x="5332438" y="46659"/>
                </a:lnTo>
                <a:lnTo>
                  <a:pt x="0" y="46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rot="-10800000">
            <a:off x="0" y="0"/>
            <a:ext cx="3811562" cy="10287000"/>
            <a:chOff x="0" y="0"/>
            <a:chExt cx="1003868" cy="2709333"/>
          </a:xfrm>
        </p:grpSpPr>
        <p:sp>
          <p:nvSpPr>
            <p:cNvPr id="6" name="Freeform 6"/>
            <p:cNvSpPr/>
            <p:nvPr/>
          </p:nvSpPr>
          <p:spPr>
            <a:xfrm>
              <a:off x="0" y="0"/>
              <a:ext cx="1003868" cy="2709333"/>
            </a:xfrm>
            <a:custGeom>
              <a:avLst/>
              <a:gdLst/>
              <a:ahLst/>
              <a:cxnLst/>
              <a:rect l="l" t="t" r="r" b="b"/>
              <a:pathLst>
                <a:path w="1003868" h="2709333">
                  <a:moveTo>
                    <a:pt x="0" y="0"/>
                  </a:moveTo>
                  <a:lnTo>
                    <a:pt x="1003868" y="0"/>
                  </a:lnTo>
                  <a:lnTo>
                    <a:pt x="1003868" y="2709333"/>
                  </a:lnTo>
                  <a:lnTo>
                    <a:pt x="0" y="2709333"/>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7" name="TextBox 7"/>
            <p:cNvSpPr txBox="1"/>
            <p:nvPr/>
          </p:nvSpPr>
          <p:spPr>
            <a:xfrm>
              <a:off x="0" y="-38100"/>
              <a:ext cx="1003868" cy="274743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382838" y="317546"/>
            <a:ext cx="3045887" cy="9642910"/>
            <a:chOff x="0" y="0"/>
            <a:chExt cx="802209" cy="2539696"/>
          </a:xfrm>
        </p:grpSpPr>
        <p:sp>
          <p:nvSpPr>
            <p:cNvPr id="9" name="Freeform 9"/>
            <p:cNvSpPr/>
            <p:nvPr/>
          </p:nvSpPr>
          <p:spPr>
            <a:xfrm>
              <a:off x="0" y="0"/>
              <a:ext cx="802209" cy="2539696"/>
            </a:xfrm>
            <a:custGeom>
              <a:avLst/>
              <a:gdLst/>
              <a:ahLst/>
              <a:cxnLst/>
              <a:rect l="l" t="t" r="r" b="b"/>
              <a:pathLst>
                <a:path w="802209" h="2539696">
                  <a:moveTo>
                    <a:pt x="0" y="0"/>
                  </a:moveTo>
                  <a:lnTo>
                    <a:pt x="802209" y="0"/>
                  </a:lnTo>
                  <a:lnTo>
                    <a:pt x="802209" y="2539696"/>
                  </a:lnTo>
                  <a:lnTo>
                    <a:pt x="0" y="2539696"/>
                  </a:lnTo>
                  <a:close/>
                </a:path>
              </a:pathLst>
            </a:custGeom>
            <a:solidFill>
              <a:srgbClr val="FFFFFF"/>
            </a:solidFill>
          </p:spPr>
          <p:txBody>
            <a:bodyPr/>
            <a:lstStyle/>
            <a:p>
              <a:endParaRPr lang="en-US"/>
            </a:p>
          </p:txBody>
        </p:sp>
        <p:sp>
          <p:nvSpPr>
            <p:cNvPr id="10" name="TextBox 10"/>
            <p:cNvSpPr txBox="1"/>
            <p:nvPr/>
          </p:nvSpPr>
          <p:spPr>
            <a:xfrm>
              <a:off x="0" y="-38100"/>
              <a:ext cx="802209" cy="257779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5400000">
            <a:off x="12809434" y="4808434"/>
            <a:ext cx="10287000" cy="670132"/>
            <a:chOff x="0" y="0"/>
            <a:chExt cx="2709333" cy="176496"/>
          </a:xfrm>
        </p:grpSpPr>
        <p:sp>
          <p:nvSpPr>
            <p:cNvPr id="12" name="Freeform 12"/>
            <p:cNvSpPr/>
            <p:nvPr/>
          </p:nvSpPr>
          <p:spPr>
            <a:xfrm>
              <a:off x="0" y="0"/>
              <a:ext cx="2709333" cy="176496"/>
            </a:xfrm>
            <a:custGeom>
              <a:avLst/>
              <a:gdLst/>
              <a:ahLst/>
              <a:cxnLst/>
              <a:rect l="l" t="t" r="r" b="b"/>
              <a:pathLst>
                <a:path w="2709333" h="176496">
                  <a:moveTo>
                    <a:pt x="0" y="0"/>
                  </a:moveTo>
                  <a:lnTo>
                    <a:pt x="2709333" y="0"/>
                  </a:lnTo>
                  <a:lnTo>
                    <a:pt x="2709333" y="176496"/>
                  </a:lnTo>
                  <a:lnTo>
                    <a:pt x="0" y="176496"/>
                  </a:lnTo>
                  <a:close/>
                </a:path>
              </a:pathLst>
            </a:custGeom>
            <a:solidFill>
              <a:srgbClr val="54DAFF"/>
            </a:solidFill>
          </p:spPr>
          <p:txBody>
            <a:bodyPr/>
            <a:lstStyle/>
            <a:p>
              <a:endParaRPr lang="en-US"/>
            </a:p>
          </p:txBody>
        </p:sp>
        <p:sp>
          <p:nvSpPr>
            <p:cNvPr id="13" name="TextBox 13"/>
            <p:cNvSpPr txBox="1"/>
            <p:nvPr/>
          </p:nvSpPr>
          <p:spPr>
            <a:xfrm>
              <a:off x="0" y="-38100"/>
              <a:ext cx="2709333" cy="214596"/>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591178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977" y="1042164"/>
            <a:ext cx="7111927" cy="6267451"/>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3. From the options menu, as seen in the image to the right, choose which sweep function you would like to perform.  The sweep will apply to all emails sent from the sender of the initial email you selected</a:t>
            </a:r>
          </a:p>
          <a:p>
            <a:pPr algn="just">
              <a:lnSpc>
                <a:spcPts val="4199"/>
              </a:lnSpc>
            </a:pPr>
            <a:endParaRPr lang="en-US" sz="2999">
              <a:solidFill>
                <a:srgbClr val="000000"/>
              </a:solidFill>
              <a:latin typeface="Cerebri"/>
              <a:ea typeface="Cerebri"/>
              <a:cs typeface="Cerebri"/>
              <a:sym typeface="Cerebri"/>
            </a:endParaRPr>
          </a:p>
          <a:p>
            <a:pPr algn="just">
              <a:lnSpc>
                <a:spcPts val="4199"/>
              </a:lnSpc>
            </a:pPr>
            <a:r>
              <a:rPr lang="en-US" sz="2999">
                <a:solidFill>
                  <a:srgbClr val="000000"/>
                </a:solidFill>
                <a:latin typeface="Cerebri"/>
                <a:ea typeface="Cerebri"/>
                <a:cs typeface="Cerebri"/>
                <a:sym typeface="Cerebri"/>
              </a:rPr>
              <a:t>4. From the “Move to” dropdown, select where you want the emails to go</a:t>
            </a:r>
          </a:p>
          <a:p>
            <a:pPr algn="just">
              <a:lnSpc>
                <a:spcPts val="4199"/>
              </a:lnSpc>
            </a:pPr>
            <a:endParaRPr lang="en-US" sz="2999">
              <a:solidFill>
                <a:srgbClr val="000000"/>
              </a:solidFill>
              <a:latin typeface="Cerebri"/>
              <a:ea typeface="Cerebri"/>
              <a:cs typeface="Cerebri"/>
              <a:sym typeface="Cerebri"/>
            </a:endParaRPr>
          </a:p>
          <a:p>
            <a:pPr marL="0" lvl="0" indent="0" algn="just">
              <a:lnSpc>
                <a:spcPts val="4199"/>
              </a:lnSpc>
              <a:spcBef>
                <a:spcPct val="0"/>
              </a:spcBef>
            </a:pPr>
            <a:r>
              <a:rPr lang="en-US" sz="2999">
                <a:solidFill>
                  <a:srgbClr val="000000"/>
                </a:solidFill>
                <a:latin typeface="Cerebri"/>
                <a:ea typeface="Cerebri"/>
                <a:cs typeface="Cerebri"/>
                <a:sym typeface="Cerebri"/>
              </a:rPr>
              <a:t>5. Click the blue “OK” button to activate the sweep</a:t>
            </a:r>
          </a:p>
        </p:txBody>
      </p:sp>
      <p:grpSp>
        <p:nvGrpSpPr>
          <p:cNvPr id="3" name="Group 3"/>
          <p:cNvGrpSpPr/>
          <p:nvPr/>
        </p:nvGrpSpPr>
        <p:grpSpPr>
          <a:xfrm rot="-10800000">
            <a:off x="0" y="0"/>
            <a:ext cx="18288000" cy="155299"/>
            <a:chOff x="0" y="0"/>
            <a:chExt cx="4816593" cy="40902"/>
          </a:xfrm>
        </p:grpSpPr>
        <p:sp>
          <p:nvSpPr>
            <p:cNvPr id="4" name="Freeform 4"/>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5" name="TextBox 5"/>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855509" y="2022234"/>
            <a:ext cx="10432491" cy="6242531"/>
          </a:xfrm>
          <a:custGeom>
            <a:avLst/>
            <a:gdLst/>
            <a:ahLst/>
            <a:cxnLst/>
            <a:rect l="l" t="t" r="r" b="b"/>
            <a:pathLst>
              <a:path w="10432491" h="6242531">
                <a:moveTo>
                  <a:pt x="0" y="0"/>
                </a:moveTo>
                <a:lnTo>
                  <a:pt x="10432491" y="0"/>
                </a:lnTo>
                <a:lnTo>
                  <a:pt x="10432491" y="6242532"/>
                </a:lnTo>
                <a:lnTo>
                  <a:pt x="0" y="6242532"/>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Use Sweep for Inbox Automation (Cont.)</a:t>
            </a:r>
          </a:p>
        </p:txBody>
      </p:sp>
    </p:spTree>
    <p:extLst>
      <p:ext uri="{BB962C8B-B14F-4D97-AF65-F5344CB8AC3E}">
        <p14:creationId xmlns:p14="http://schemas.microsoft.com/office/powerpoint/2010/main" val="453625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597525" y="5608343"/>
            <a:ext cx="11075150" cy="4678657"/>
          </a:xfrm>
          <a:custGeom>
            <a:avLst/>
            <a:gdLst/>
            <a:ahLst/>
            <a:cxnLst/>
            <a:rect l="l" t="t" r="r" b="b"/>
            <a:pathLst>
              <a:path w="11075150" h="4678657">
                <a:moveTo>
                  <a:pt x="0" y="0"/>
                </a:moveTo>
                <a:lnTo>
                  <a:pt x="11075150" y="0"/>
                </a:lnTo>
                <a:lnTo>
                  <a:pt x="11075150" y="4678657"/>
                </a:lnTo>
                <a:lnTo>
                  <a:pt x="0" y="4678657"/>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47977" y="810494"/>
            <a:ext cx="17774247" cy="4563111"/>
          </a:xfrm>
          <a:prstGeom prst="rect">
            <a:avLst/>
          </a:prstGeom>
        </p:spPr>
        <p:txBody>
          <a:bodyPr lIns="0" tIns="0" rIns="0" bIns="0" rtlCol="0" anchor="t">
            <a:spAutoFit/>
          </a:bodyPr>
          <a:lstStyle/>
          <a:p>
            <a:pPr algn="just">
              <a:lnSpc>
                <a:spcPts val="3639"/>
              </a:lnSpc>
            </a:pPr>
            <a:r>
              <a:rPr lang="en-US" sz="2599">
                <a:solidFill>
                  <a:srgbClr val="000000"/>
                </a:solidFill>
                <a:latin typeface="Cerebri"/>
                <a:ea typeface="Cerebri"/>
                <a:cs typeface="Cerebri"/>
                <a:sym typeface="Cerebri"/>
              </a:rPr>
              <a:t>The final inbox automation we will explore is conditional formatting.  Conditional formatting allows you to color code your emails based on a variety of conditions, such as if the email is from a specific sender or if you’re CC’d on an email.  By setting up conditional formatting, you can more easily recognize different types of emails in your inbox.  It can also help you stay alert to important emails that need your attention!  Unlike color coding your calendar events, there are no current standards for color coding your emails, so feel free to experiment as you wish.  To set up conditional formatting, follow these steps:</a:t>
            </a:r>
          </a:p>
          <a:p>
            <a:pPr algn="just">
              <a:lnSpc>
                <a:spcPts val="3639"/>
              </a:lnSpc>
            </a:pPr>
            <a:endParaRPr lang="en-US" sz="2599">
              <a:solidFill>
                <a:srgbClr val="000000"/>
              </a:solidFill>
              <a:latin typeface="Cerebri"/>
              <a:ea typeface="Cerebri"/>
              <a:cs typeface="Cerebri"/>
              <a:sym typeface="Cerebri"/>
            </a:endParaRPr>
          </a:p>
          <a:p>
            <a:pPr marL="561334" lvl="1" indent="-280667" algn="just">
              <a:lnSpc>
                <a:spcPts val="3639"/>
              </a:lnSpc>
              <a:buAutoNum type="arabicPeriod"/>
            </a:pPr>
            <a:r>
              <a:rPr lang="en-US" sz="2599">
                <a:solidFill>
                  <a:srgbClr val="000000"/>
                </a:solidFill>
                <a:latin typeface="Cerebri"/>
                <a:ea typeface="Cerebri"/>
                <a:cs typeface="Cerebri"/>
                <a:sym typeface="Cerebri"/>
              </a:rPr>
              <a:t>Open Settings</a:t>
            </a:r>
          </a:p>
          <a:p>
            <a:pPr marL="561334" lvl="1" indent="-280667" algn="just">
              <a:lnSpc>
                <a:spcPts val="3639"/>
              </a:lnSpc>
              <a:buAutoNum type="arabicPeriod"/>
            </a:pPr>
            <a:r>
              <a:rPr lang="en-US" sz="2599">
                <a:solidFill>
                  <a:srgbClr val="000000"/>
                </a:solidFill>
                <a:latin typeface="Cerebri"/>
                <a:ea typeface="Cerebri"/>
                <a:cs typeface="Cerebri"/>
                <a:sym typeface="Cerebri"/>
              </a:rPr>
              <a:t>Click “Mail” and then “Conditional formatting,” as seen in the image below</a:t>
            </a:r>
          </a:p>
          <a:p>
            <a:pPr marL="561334" lvl="1" indent="-280667" algn="just">
              <a:lnSpc>
                <a:spcPts val="3639"/>
              </a:lnSpc>
              <a:buAutoNum type="arabicPeriod"/>
            </a:pPr>
            <a:r>
              <a:rPr lang="en-US" sz="2599">
                <a:solidFill>
                  <a:srgbClr val="000000"/>
                </a:solidFill>
                <a:latin typeface="Cerebri"/>
                <a:ea typeface="Cerebri"/>
                <a:cs typeface="Cerebri"/>
                <a:sym typeface="Cerebri"/>
              </a:rPr>
              <a:t>Click “+ Create a new conditional formatting rule” to open the form for creating conditional formatting</a:t>
            </a:r>
          </a:p>
        </p:txBody>
      </p:sp>
      <p:sp>
        <p:nvSpPr>
          <p:cNvPr id="7" name="TextBox 7"/>
          <p:cNvSpPr txBox="1"/>
          <p:nvPr/>
        </p:nvSpPr>
        <p:spPr>
          <a:xfrm>
            <a:off x="247977" y="152867"/>
            <a:ext cx="13296323"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Set Up Conditional Formatting for Inbox Automation</a:t>
            </a:r>
          </a:p>
        </p:txBody>
      </p:sp>
      <p:sp>
        <p:nvSpPr>
          <p:cNvPr id="8" name="Freeform 8"/>
          <p:cNvSpPr/>
          <p:nvPr/>
        </p:nvSpPr>
        <p:spPr>
          <a:xfrm>
            <a:off x="3611863" y="8561131"/>
            <a:ext cx="1787366" cy="919262"/>
          </a:xfrm>
          <a:custGeom>
            <a:avLst/>
            <a:gdLst/>
            <a:ahLst/>
            <a:cxnLst/>
            <a:rect l="l" t="t" r="r" b="b"/>
            <a:pathLst>
              <a:path w="1787366" h="919262">
                <a:moveTo>
                  <a:pt x="0" y="0"/>
                </a:moveTo>
                <a:lnTo>
                  <a:pt x="1787365" y="0"/>
                </a:lnTo>
                <a:lnTo>
                  <a:pt x="1787365" y="919263"/>
                </a:lnTo>
                <a:lnTo>
                  <a:pt x="0" y="919263"/>
                </a:lnTo>
                <a:lnTo>
                  <a:pt x="0" y="0"/>
                </a:lnTo>
                <a:close/>
              </a:path>
            </a:pathLst>
          </a:custGeom>
          <a:blipFill>
            <a:blip r:embed="rId3"/>
            <a:stretch>
              <a:fillRect l="-45620" t="-268380" r="-124205" b="-156256"/>
            </a:stretch>
          </a:blipFill>
          <a:ln w="190500" cap="sq">
            <a:solidFill>
              <a:srgbClr val="E5231D"/>
            </a:solidFill>
            <a:prstDash val="solid"/>
            <a:miter/>
          </a:ln>
        </p:spPr>
        <p:txBody>
          <a:bodyPr/>
          <a:lstStyle/>
          <a:p>
            <a:endParaRPr lang="en-US"/>
          </a:p>
        </p:txBody>
      </p:sp>
      <p:sp>
        <p:nvSpPr>
          <p:cNvPr id="9" name="Freeform 9"/>
          <p:cNvSpPr/>
          <p:nvPr/>
        </p:nvSpPr>
        <p:spPr>
          <a:xfrm>
            <a:off x="6480623" y="8698757"/>
            <a:ext cx="2975542" cy="919262"/>
          </a:xfrm>
          <a:custGeom>
            <a:avLst/>
            <a:gdLst/>
            <a:ahLst/>
            <a:cxnLst/>
            <a:rect l="l" t="t" r="r" b="b"/>
            <a:pathLst>
              <a:path w="2975542" h="919262">
                <a:moveTo>
                  <a:pt x="0" y="0"/>
                </a:moveTo>
                <a:lnTo>
                  <a:pt x="2975542" y="0"/>
                </a:lnTo>
                <a:lnTo>
                  <a:pt x="2975542" y="919262"/>
                </a:lnTo>
                <a:lnTo>
                  <a:pt x="0" y="919262"/>
                </a:lnTo>
                <a:lnTo>
                  <a:pt x="0" y="0"/>
                </a:lnTo>
                <a:close/>
              </a:path>
            </a:pathLst>
          </a:custGeom>
          <a:blipFill>
            <a:blip r:embed="rId3"/>
            <a:stretch>
              <a:fillRect l="-27403" t="-268380" r="-34677" b="-156256"/>
            </a:stretch>
          </a:blipFill>
          <a:ln w="190500" cap="sq">
            <a:solidFill>
              <a:srgbClr val="E5231D"/>
            </a:solidFill>
            <a:prstDash val="solid"/>
            <a:miter/>
          </a:ln>
        </p:spPr>
        <p:txBody>
          <a:bodyPr/>
          <a:lstStyle/>
          <a:p>
            <a:endParaRPr lang="en-US"/>
          </a:p>
        </p:txBody>
      </p:sp>
      <p:sp>
        <p:nvSpPr>
          <p:cNvPr id="10" name="Freeform 10"/>
          <p:cNvSpPr/>
          <p:nvPr/>
        </p:nvSpPr>
        <p:spPr>
          <a:xfrm>
            <a:off x="9755663" y="8082450"/>
            <a:ext cx="4460763" cy="919262"/>
          </a:xfrm>
          <a:custGeom>
            <a:avLst/>
            <a:gdLst/>
            <a:ahLst/>
            <a:cxnLst/>
            <a:rect l="l" t="t" r="r" b="b"/>
            <a:pathLst>
              <a:path w="4460763" h="919262">
                <a:moveTo>
                  <a:pt x="0" y="0"/>
                </a:moveTo>
                <a:lnTo>
                  <a:pt x="4460763" y="0"/>
                </a:lnTo>
                <a:lnTo>
                  <a:pt x="4460763" y="919263"/>
                </a:lnTo>
                <a:lnTo>
                  <a:pt x="0" y="919263"/>
                </a:lnTo>
                <a:lnTo>
                  <a:pt x="0" y="0"/>
                </a:lnTo>
                <a:close/>
              </a:path>
            </a:pathLst>
          </a:custGeom>
          <a:blipFill>
            <a:blip r:embed="rId3"/>
            <a:stretch>
              <a:fillRect l="-20347" t="-304401" b="-179591"/>
            </a:stretch>
          </a:blipFill>
          <a:ln w="190500" cap="sq">
            <a:solidFill>
              <a:srgbClr val="E5231D"/>
            </a:solidFill>
            <a:prstDash val="solid"/>
            <a:miter/>
          </a:ln>
        </p:spPr>
        <p:txBody>
          <a:bodyPr/>
          <a:lstStyle/>
          <a:p>
            <a:endParaRPr lang="en-US"/>
          </a:p>
        </p:txBody>
      </p:sp>
    </p:spTree>
    <p:extLst>
      <p:ext uri="{BB962C8B-B14F-4D97-AF65-F5344CB8AC3E}">
        <p14:creationId xmlns:p14="http://schemas.microsoft.com/office/powerpoint/2010/main" val="312539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811562" cy="3436263"/>
            <a:chOff x="0" y="0"/>
            <a:chExt cx="1003868" cy="905024"/>
          </a:xfrm>
        </p:grpSpPr>
        <p:sp>
          <p:nvSpPr>
            <p:cNvPr id="3" name="Freeform 3"/>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54DAFF"/>
            </a:solidFill>
          </p:spPr>
          <p:txBody>
            <a:bodyPr/>
            <a:lstStyle/>
            <a:p>
              <a:endParaRPr lang="en-US"/>
            </a:p>
          </p:txBody>
        </p:sp>
        <p:sp>
          <p:nvSpPr>
            <p:cNvPr id="4" name="TextBox 4"/>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936967" y="3483326"/>
            <a:ext cx="8414065" cy="1704340"/>
          </a:xfrm>
          <a:prstGeom prst="rect">
            <a:avLst/>
          </a:prstGeom>
        </p:spPr>
        <p:txBody>
          <a:bodyPr lIns="0" tIns="0" rIns="0" bIns="0" rtlCol="0" anchor="t">
            <a:spAutoFit/>
          </a:bodyPr>
          <a:lstStyle/>
          <a:p>
            <a:pPr marL="0" lvl="0" indent="0" algn="ctr">
              <a:lnSpc>
                <a:spcPts val="6859"/>
              </a:lnSpc>
              <a:spcBef>
                <a:spcPct val="0"/>
              </a:spcBef>
            </a:pPr>
            <a:r>
              <a:rPr lang="en-US" sz="4899" b="1">
                <a:solidFill>
                  <a:srgbClr val="000000"/>
                </a:solidFill>
                <a:latin typeface="Cerebri Bold"/>
                <a:ea typeface="Cerebri Bold"/>
                <a:cs typeface="Cerebri Bold"/>
                <a:sym typeface="Cerebri Bold"/>
              </a:rPr>
              <a:t>Introduction to Planner &amp; Customizing New Outlook</a:t>
            </a:r>
          </a:p>
        </p:txBody>
      </p:sp>
      <p:sp>
        <p:nvSpPr>
          <p:cNvPr id="6" name="TextBox 6"/>
          <p:cNvSpPr txBox="1"/>
          <p:nvPr/>
        </p:nvSpPr>
        <p:spPr>
          <a:xfrm>
            <a:off x="4289098" y="5416267"/>
            <a:ext cx="9709804" cy="3347720"/>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Cerebri"/>
                <a:ea typeface="Cerebri"/>
                <a:cs typeface="Cerebri"/>
                <a:sym typeface="Cerebri"/>
              </a:rPr>
              <a:t>This module will explore how New Outlook can help you start using Microsoft Planner.  Planner is a tool that will help you effectively manage your tasks separately from your calendar.  This module will also cover a few helpful tips, such as how to set your notification preferences.</a:t>
            </a:r>
          </a:p>
        </p:txBody>
      </p:sp>
      <p:grpSp>
        <p:nvGrpSpPr>
          <p:cNvPr id="7" name="Group 7"/>
          <p:cNvGrpSpPr/>
          <p:nvPr/>
        </p:nvGrpSpPr>
        <p:grpSpPr>
          <a:xfrm>
            <a:off x="0" y="0"/>
            <a:ext cx="3363110" cy="3039341"/>
            <a:chOff x="0" y="0"/>
            <a:chExt cx="885757" cy="800485"/>
          </a:xfrm>
        </p:grpSpPr>
        <p:sp>
          <p:nvSpPr>
            <p:cNvPr id="8" name="Freeform 8"/>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9" name="TextBox 9"/>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4476438" y="0"/>
            <a:ext cx="3811562" cy="3436263"/>
            <a:chOff x="0" y="0"/>
            <a:chExt cx="1003868" cy="905024"/>
          </a:xfrm>
        </p:grpSpPr>
        <p:sp>
          <p:nvSpPr>
            <p:cNvPr id="11" name="Freeform 11"/>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249EE4"/>
            </a:solidFill>
          </p:spPr>
          <p:txBody>
            <a:bodyPr/>
            <a:lstStyle/>
            <a:p>
              <a:endParaRPr lang="en-US"/>
            </a:p>
          </p:txBody>
        </p:sp>
        <p:sp>
          <p:nvSpPr>
            <p:cNvPr id="12" name="TextBox 12"/>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4921883" y="0"/>
            <a:ext cx="3366117" cy="3039341"/>
            <a:chOff x="0" y="0"/>
            <a:chExt cx="886549" cy="800485"/>
          </a:xfrm>
        </p:grpSpPr>
        <p:sp>
          <p:nvSpPr>
            <p:cNvPr id="14" name="Freeform 14"/>
            <p:cNvSpPr/>
            <p:nvPr/>
          </p:nvSpPr>
          <p:spPr>
            <a:xfrm>
              <a:off x="0" y="0"/>
              <a:ext cx="886549" cy="800485"/>
            </a:xfrm>
            <a:custGeom>
              <a:avLst/>
              <a:gdLst/>
              <a:ahLst/>
              <a:cxnLst/>
              <a:rect l="l" t="t" r="r" b="b"/>
              <a:pathLst>
                <a:path w="886549" h="800485">
                  <a:moveTo>
                    <a:pt x="0" y="0"/>
                  </a:moveTo>
                  <a:lnTo>
                    <a:pt x="886549" y="0"/>
                  </a:lnTo>
                  <a:lnTo>
                    <a:pt x="886549" y="800485"/>
                  </a:lnTo>
                  <a:lnTo>
                    <a:pt x="0" y="800485"/>
                  </a:lnTo>
                  <a:close/>
                </a:path>
              </a:pathLst>
            </a:custGeom>
            <a:solidFill>
              <a:srgbClr val="FFFFFF"/>
            </a:solidFill>
          </p:spPr>
          <p:txBody>
            <a:bodyPr/>
            <a:lstStyle/>
            <a:p>
              <a:endParaRPr lang="en-US"/>
            </a:p>
          </p:txBody>
        </p:sp>
        <p:sp>
          <p:nvSpPr>
            <p:cNvPr id="15" name="TextBox 15"/>
            <p:cNvSpPr txBox="1"/>
            <p:nvPr/>
          </p:nvSpPr>
          <p:spPr>
            <a:xfrm>
              <a:off x="0" y="-38100"/>
              <a:ext cx="886549" cy="83858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0" y="6850737"/>
            <a:ext cx="3811562" cy="3436263"/>
            <a:chOff x="0" y="0"/>
            <a:chExt cx="1003868" cy="905024"/>
          </a:xfrm>
        </p:grpSpPr>
        <p:sp>
          <p:nvSpPr>
            <p:cNvPr id="17" name="Freeform 17"/>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0078D4"/>
            </a:solidFill>
          </p:spPr>
          <p:txBody>
            <a:bodyPr/>
            <a:lstStyle/>
            <a:p>
              <a:endParaRPr lang="en-US"/>
            </a:p>
          </p:txBody>
        </p:sp>
        <p:sp>
          <p:nvSpPr>
            <p:cNvPr id="18" name="TextBox 18"/>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0" y="7247659"/>
            <a:ext cx="3363110" cy="3039341"/>
            <a:chOff x="0" y="0"/>
            <a:chExt cx="885757" cy="800485"/>
          </a:xfrm>
        </p:grpSpPr>
        <p:sp>
          <p:nvSpPr>
            <p:cNvPr id="20" name="Freeform 20"/>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21" name="TextBox 21"/>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4463907" y="6850737"/>
            <a:ext cx="3811562" cy="3436263"/>
            <a:chOff x="0" y="0"/>
            <a:chExt cx="1003868" cy="905024"/>
          </a:xfrm>
        </p:grpSpPr>
        <p:sp>
          <p:nvSpPr>
            <p:cNvPr id="23" name="Freeform 23"/>
            <p:cNvSpPr/>
            <p:nvPr/>
          </p:nvSpPr>
          <p:spPr>
            <a:xfrm>
              <a:off x="0" y="0"/>
              <a:ext cx="1003868" cy="905024"/>
            </a:xfrm>
            <a:custGeom>
              <a:avLst/>
              <a:gdLst/>
              <a:ahLst/>
              <a:cxnLst/>
              <a:rect l="l" t="t" r="r" b="b"/>
              <a:pathLst>
                <a:path w="1003868" h="905024">
                  <a:moveTo>
                    <a:pt x="0" y="0"/>
                  </a:moveTo>
                  <a:lnTo>
                    <a:pt x="1003868" y="0"/>
                  </a:lnTo>
                  <a:lnTo>
                    <a:pt x="1003868" y="905024"/>
                  </a:lnTo>
                  <a:lnTo>
                    <a:pt x="0" y="905024"/>
                  </a:lnTo>
                  <a:close/>
                </a:path>
              </a:pathLst>
            </a:custGeom>
            <a:solidFill>
              <a:srgbClr val="034FA0"/>
            </a:solidFill>
          </p:spPr>
          <p:txBody>
            <a:bodyPr/>
            <a:lstStyle/>
            <a:p>
              <a:endParaRPr lang="en-US"/>
            </a:p>
          </p:txBody>
        </p:sp>
        <p:sp>
          <p:nvSpPr>
            <p:cNvPr id="24" name="TextBox 24"/>
            <p:cNvSpPr txBox="1"/>
            <p:nvPr/>
          </p:nvSpPr>
          <p:spPr>
            <a:xfrm>
              <a:off x="0" y="-38100"/>
              <a:ext cx="1003868" cy="943124"/>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4912358" y="7247659"/>
            <a:ext cx="3363110" cy="3039341"/>
            <a:chOff x="0" y="0"/>
            <a:chExt cx="885757" cy="800485"/>
          </a:xfrm>
        </p:grpSpPr>
        <p:sp>
          <p:nvSpPr>
            <p:cNvPr id="26" name="Freeform 26"/>
            <p:cNvSpPr/>
            <p:nvPr/>
          </p:nvSpPr>
          <p:spPr>
            <a:xfrm>
              <a:off x="0" y="0"/>
              <a:ext cx="885757" cy="800485"/>
            </a:xfrm>
            <a:custGeom>
              <a:avLst/>
              <a:gdLst/>
              <a:ahLst/>
              <a:cxnLst/>
              <a:rect l="l" t="t" r="r" b="b"/>
              <a:pathLst>
                <a:path w="885757" h="800485">
                  <a:moveTo>
                    <a:pt x="0" y="0"/>
                  </a:moveTo>
                  <a:lnTo>
                    <a:pt x="885757" y="0"/>
                  </a:lnTo>
                  <a:lnTo>
                    <a:pt x="885757" y="800485"/>
                  </a:lnTo>
                  <a:lnTo>
                    <a:pt x="0" y="800485"/>
                  </a:lnTo>
                  <a:close/>
                </a:path>
              </a:pathLst>
            </a:custGeom>
            <a:solidFill>
              <a:srgbClr val="FFFFFF"/>
            </a:solidFill>
          </p:spPr>
          <p:txBody>
            <a:bodyPr/>
            <a:lstStyle/>
            <a:p>
              <a:endParaRPr lang="en-US"/>
            </a:p>
          </p:txBody>
        </p:sp>
        <p:sp>
          <p:nvSpPr>
            <p:cNvPr id="27" name="TextBox 27"/>
            <p:cNvSpPr txBox="1"/>
            <p:nvPr/>
          </p:nvSpPr>
          <p:spPr>
            <a:xfrm>
              <a:off x="0" y="-38100"/>
              <a:ext cx="885757" cy="838585"/>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8187891" y="1650716"/>
            <a:ext cx="1912219" cy="1642110"/>
          </a:xfrm>
          <a:prstGeom prst="rect">
            <a:avLst/>
          </a:prstGeom>
        </p:spPr>
        <p:txBody>
          <a:bodyPr lIns="0" tIns="0" rIns="0" bIns="0" rtlCol="0" anchor="t">
            <a:spAutoFit/>
          </a:bodyPr>
          <a:lstStyle/>
          <a:p>
            <a:pPr marL="0" lvl="0" indent="0" algn="ctr">
              <a:lnSpc>
                <a:spcPts val="13439"/>
              </a:lnSpc>
              <a:spcBef>
                <a:spcPct val="0"/>
              </a:spcBef>
            </a:pPr>
            <a:r>
              <a:rPr lang="en-US" sz="9600">
                <a:solidFill>
                  <a:srgbClr val="000000"/>
                </a:solidFill>
                <a:latin typeface="Cerebri"/>
                <a:ea typeface="Cerebri"/>
                <a:cs typeface="Cerebri"/>
                <a:sym typeface="Cerebri"/>
              </a:rPr>
              <a:t>(1)</a:t>
            </a:r>
          </a:p>
        </p:txBody>
      </p:sp>
    </p:spTree>
    <p:extLst>
      <p:ext uri="{BB962C8B-B14F-4D97-AF65-F5344CB8AC3E}">
        <p14:creationId xmlns:p14="http://schemas.microsoft.com/office/powerpoint/2010/main" val="142676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7977" y="4495894"/>
            <a:ext cx="8645879" cy="5587865"/>
            <a:chOff x="0" y="0"/>
            <a:chExt cx="11527838" cy="7450487"/>
          </a:xfrm>
        </p:grpSpPr>
        <p:sp>
          <p:nvSpPr>
            <p:cNvPr id="6" name="Freeform 6"/>
            <p:cNvSpPr/>
            <p:nvPr/>
          </p:nvSpPr>
          <p:spPr>
            <a:xfrm>
              <a:off x="0" y="322264"/>
              <a:ext cx="11527838" cy="7128223"/>
            </a:xfrm>
            <a:custGeom>
              <a:avLst/>
              <a:gdLst/>
              <a:ahLst/>
              <a:cxnLst/>
              <a:rect l="l" t="t" r="r" b="b"/>
              <a:pathLst>
                <a:path w="11527838" h="7128223">
                  <a:moveTo>
                    <a:pt x="0" y="0"/>
                  </a:moveTo>
                  <a:lnTo>
                    <a:pt x="11527838" y="0"/>
                  </a:lnTo>
                  <a:lnTo>
                    <a:pt x="11527838" y="7128223"/>
                  </a:lnTo>
                  <a:lnTo>
                    <a:pt x="0" y="7128223"/>
                  </a:lnTo>
                  <a:lnTo>
                    <a:pt x="0" y="0"/>
                  </a:lnTo>
                  <a:close/>
                </a:path>
              </a:pathLst>
            </a:custGeom>
            <a:blipFill>
              <a:blip r:embed="rId2"/>
              <a:stretch>
                <a:fillRect/>
              </a:stretch>
            </a:blipFill>
          </p:spPr>
          <p:txBody>
            <a:bodyPr/>
            <a:lstStyle/>
            <a:p>
              <a:endParaRPr lang="en-US"/>
            </a:p>
          </p:txBody>
        </p:sp>
        <p:sp>
          <p:nvSpPr>
            <p:cNvPr id="7" name="Freeform 7"/>
            <p:cNvSpPr/>
            <p:nvPr/>
          </p:nvSpPr>
          <p:spPr>
            <a:xfrm>
              <a:off x="3130387" y="0"/>
              <a:ext cx="5872748" cy="1634313"/>
            </a:xfrm>
            <a:custGeom>
              <a:avLst/>
              <a:gdLst/>
              <a:ahLst/>
              <a:cxnLst/>
              <a:rect l="l" t="t" r="r" b="b"/>
              <a:pathLst>
                <a:path w="5872748" h="1634313">
                  <a:moveTo>
                    <a:pt x="0" y="0"/>
                  </a:moveTo>
                  <a:lnTo>
                    <a:pt x="5872748" y="0"/>
                  </a:lnTo>
                  <a:lnTo>
                    <a:pt x="5872748" y="1634313"/>
                  </a:lnTo>
                  <a:lnTo>
                    <a:pt x="0" y="1634313"/>
                  </a:lnTo>
                  <a:lnTo>
                    <a:pt x="0" y="0"/>
                  </a:lnTo>
                  <a:close/>
                </a:path>
              </a:pathLst>
            </a:custGeom>
            <a:blipFill>
              <a:blip r:embed="rId3"/>
              <a:stretch>
                <a:fillRect l="-32793" t="-265960" r="-61165" b="-331013"/>
              </a:stretch>
            </a:blipFill>
            <a:ln w="190500" cap="sq">
              <a:solidFill>
                <a:srgbClr val="E5231D"/>
              </a:solidFill>
              <a:prstDash val="solid"/>
              <a:miter/>
            </a:ln>
          </p:spPr>
          <p:txBody>
            <a:bodyPr/>
            <a:lstStyle/>
            <a:p>
              <a:endParaRPr lang="en-US"/>
            </a:p>
          </p:txBody>
        </p:sp>
      </p:grpSp>
      <p:sp>
        <p:nvSpPr>
          <p:cNvPr id="8" name="TextBox 8"/>
          <p:cNvSpPr txBox="1"/>
          <p:nvPr/>
        </p:nvSpPr>
        <p:spPr>
          <a:xfrm>
            <a:off x="247977" y="971550"/>
            <a:ext cx="16203549" cy="3124201"/>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In Outlook, features of Planner are easily accessible from your calendar shortcut.  To access this shortcut, follow these steps:</a:t>
            </a:r>
          </a:p>
          <a:p>
            <a:pPr algn="just">
              <a:lnSpc>
                <a:spcPts val="4199"/>
              </a:lnSpc>
            </a:pPr>
            <a:endParaRPr lang="en-US" sz="2999">
              <a:solidFill>
                <a:srgbClr val="000000"/>
              </a:solidFill>
              <a:latin typeface="Cerebri"/>
              <a:ea typeface="Cerebri"/>
              <a:cs typeface="Cerebri"/>
              <a:sym typeface="Cerebri"/>
            </a:endParaRPr>
          </a:p>
          <a:p>
            <a:pPr marL="647692" lvl="1" indent="-323846" algn="just">
              <a:lnSpc>
                <a:spcPts val="4199"/>
              </a:lnSpc>
              <a:buAutoNum type="arabicPeriod"/>
            </a:pPr>
            <a:r>
              <a:rPr lang="en-US" sz="2999">
                <a:solidFill>
                  <a:srgbClr val="000000"/>
                </a:solidFill>
                <a:latin typeface="Cerebri"/>
                <a:ea typeface="Cerebri"/>
                <a:cs typeface="Cerebri"/>
                <a:sym typeface="Cerebri"/>
              </a:rPr>
              <a:t>Open the Outlook desktop app on your computer</a:t>
            </a:r>
          </a:p>
          <a:p>
            <a:pPr marL="647692" lvl="1" indent="-323846" algn="just">
              <a:lnSpc>
                <a:spcPts val="4199"/>
              </a:lnSpc>
              <a:buAutoNum type="arabicPeriod"/>
            </a:pPr>
            <a:r>
              <a:rPr lang="en-US" sz="2999">
                <a:solidFill>
                  <a:srgbClr val="000000"/>
                </a:solidFill>
                <a:latin typeface="Cerebri"/>
                <a:ea typeface="Cerebri"/>
                <a:cs typeface="Cerebri"/>
                <a:sym typeface="Cerebri"/>
              </a:rPr>
              <a:t>Locate the toolbar at the top right of the screen, as seen in the left image below</a:t>
            </a:r>
          </a:p>
          <a:p>
            <a:pPr marL="647692" lvl="1" indent="-323846" algn="just">
              <a:lnSpc>
                <a:spcPts val="4199"/>
              </a:lnSpc>
              <a:spcBef>
                <a:spcPct val="0"/>
              </a:spcBef>
              <a:buAutoNum type="arabicPeriod"/>
            </a:pPr>
            <a:r>
              <a:rPr lang="en-US" sz="2999">
                <a:solidFill>
                  <a:srgbClr val="000000"/>
                </a:solidFill>
                <a:latin typeface="Cerebri"/>
                <a:ea typeface="Cerebri"/>
                <a:cs typeface="Cerebri"/>
                <a:sym typeface="Cerebri"/>
              </a:rPr>
              <a:t>Click the icon of the calendar with a checkmark, as seen in the right image below</a:t>
            </a:r>
          </a:p>
        </p:txBody>
      </p:sp>
      <p:sp>
        <p:nvSpPr>
          <p:cNvPr id="9" name="TextBox 9"/>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Open the Calendar Shortcut in Outlook</a:t>
            </a:r>
          </a:p>
        </p:txBody>
      </p:sp>
      <p:grpSp>
        <p:nvGrpSpPr>
          <p:cNvPr id="10" name="Group 10"/>
          <p:cNvGrpSpPr/>
          <p:nvPr/>
        </p:nvGrpSpPr>
        <p:grpSpPr>
          <a:xfrm>
            <a:off x="9633201" y="4538656"/>
            <a:ext cx="8428616" cy="5545103"/>
            <a:chOff x="0" y="0"/>
            <a:chExt cx="11238155" cy="7393470"/>
          </a:xfrm>
        </p:grpSpPr>
        <p:sp>
          <p:nvSpPr>
            <p:cNvPr id="11" name="Freeform 11"/>
            <p:cNvSpPr/>
            <p:nvPr/>
          </p:nvSpPr>
          <p:spPr>
            <a:xfrm>
              <a:off x="0" y="410768"/>
              <a:ext cx="11238155" cy="6982703"/>
            </a:xfrm>
            <a:custGeom>
              <a:avLst/>
              <a:gdLst/>
              <a:ahLst/>
              <a:cxnLst/>
              <a:rect l="l" t="t" r="r" b="b"/>
              <a:pathLst>
                <a:path w="11238155" h="6982703">
                  <a:moveTo>
                    <a:pt x="0" y="0"/>
                  </a:moveTo>
                  <a:lnTo>
                    <a:pt x="11238155" y="0"/>
                  </a:lnTo>
                  <a:lnTo>
                    <a:pt x="11238155" y="6982702"/>
                  </a:lnTo>
                  <a:lnTo>
                    <a:pt x="0" y="6982702"/>
                  </a:lnTo>
                  <a:lnTo>
                    <a:pt x="0" y="0"/>
                  </a:lnTo>
                  <a:close/>
                </a:path>
              </a:pathLst>
            </a:custGeom>
            <a:blipFill>
              <a:blip r:embed="rId4"/>
              <a:stretch>
                <a:fillRect/>
              </a:stretch>
            </a:blipFill>
          </p:spPr>
          <p:txBody>
            <a:bodyPr/>
            <a:lstStyle/>
            <a:p>
              <a:endParaRPr lang="en-US"/>
            </a:p>
          </p:txBody>
        </p:sp>
        <p:sp>
          <p:nvSpPr>
            <p:cNvPr id="12" name="Freeform 12"/>
            <p:cNvSpPr/>
            <p:nvPr/>
          </p:nvSpPr>
          <p:spPr>
            <a:xfrm>
              <a:off x="2870310" y="0"/>
              <a:ext cx="2314167" cy="1956577"/>
            </a:xfrm>
            <a:custGeom>
              <a:avLst/>
              <a:gdLst/>
              <a:ahLst/>
              <a:cxnLst/>
              <a:rect l="l" t="t" r="r" b="b"/>
              <a:pathLst>
                <a:path w="2314167" h="1956577">
                  <a:moveTo>
                    <a:pt x="0" y="0"/>
                  </a:moveTo>
                  <a:lnTo>
                    <a:pt x="2314167" y="0"/>
                  </a:lnTo>
                  <a:lnTo>
                    <a:pt x="2314167" y="1956577"/>
                  </a:lnTo>
                  <a:lnTo>
                    <a:pt x="0" y="1956577"/>
                  </a:lnTo>
                  <a:lnTo>
                    <a:pt x="0" y="0"/>
                  </a:lnTo>
                  <a:close/>
                </a:path>
              </a:pathLst>
            </a:custGeom>
            <a:blipFill>
              <a:blip r:embed="rId3"/>
              <a:stretch>
                <a:fillRect l="-180510" t="-265960" r="-308765" b="-331013"/>
              </a:stretch>
            </a:blipFill>
            <a:ln w="190500" cap="sq">
              <a:solidFill>
                <a:srgbClr val="E5231D"/>
              </a:solidFill>
              <a:prstDash val="solid"/>
              <a:miter/>
            </a:ln>
          </p:spPr>
          <p:txBody>
            <a:bodyPr/>
            <a:lstStyle/>
            <a:p>
              <a:endParaRPr lang="en-US"/>
            </a:p>
          </p:txBody>
        </p:sp>
      </p:grpSp>
    </p:spTree>
    <p:extLst>
      <p:ext uri="{BB962C8B-B14F-4D97-AF65-F5344CB8AC3E}">
        <p14:creationId xmlns:p14="http://schemas.microsoft.com/office/powerpoint/2010/main" val="60581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465346" y="155299"/>
            <a:ext cx="5175712" cy="10131701"/>
          </a:xfrm>
          <a:custGeom>
            <a:avLst/>
            <a:gdLst/>
            <a:ahLst/>
            <a:cxnLst/>
            <a:rect l="l" t="t" r="r" b="b"/>
            <a:pathLst>
              <a:path w="5175712" h="10131701">
                <a:moveTo>
                  <a:pt x="0" y="0"/>
                </a:moveTo>
                <a:lnTo>
                  <a:pt x="5175713" y="0"/>
                </a:lnTo>
                <a:lnTo>
                  <a:pt x="5175713" y="10131701"/>
                </a:lnTo>
                <a:lnTo>
                  <a:pt x="0" y="10131701"/>
                </a:lnTo>
                <a:lnTo>
                  <a:pt x="0" y="0"/>
                </a:lnTo>
                <a:close/>
              </a:path>
            </a:pathLst>
          </a:custGeom>
          <a:blipFill>
            <a:blip r:embed="rId2"/>
            <a:stretch>
              <a:fillRect/>
            </a:stretch>
          </a:blipFill>
        </p:spPr>
        <p:txBody>
          <a:bodyPr/>
          <a:lstStyle/>
          <a:p>
            <a:endParaRPr lang="en-US"/>
          </a:p>
        </p:txBody>
      </p:sp>
      <p:sp>
        <p:nvSpPr>
          <p:cNvPr id="6" name="Freeform 6"/>
          <p:cNvSpPr/>
          <p:nvPr/>
        </p:nvSpPr>
        <p:spPr>
          <a:xfrm>
            <a:off x="12577372" y="3868873"/>
            <a:ext cx="4063687" cy="6418127"/>
          </a:xfrm>
          <a:custGeom>
            <a:avLst/>
            <a:gdLst/>
            <a:ahLst/>
            <a:cxnLst/>
            <a:rect l="l" t="t" r="r" b="b"/>
            <a:pathLst>
              <a:path w="4063687" h="6418127">
                <a:moveTo>
                  <a:pt x="0" y="0"/>
                </a:moveTo>
                <a:lnTo>
                  <a:pt x="4063687" y="0"/>
                </a:lnTo>
                <a:lnTo>
                  <a:pt x="4063687" y="6418127"/>
                </a:lnTo>
                <a:lnTo>
                  <a:pt x="0" y="6418127"/>
                </a:lnTo>
                <a:lnTo>
                  <a:pt x="0" y="0"/>
                </a:lnTo>
                <a:close/>
              </a:path>
            </a:pathLst>
          </a:custGeom>
          <a:blipFill>
            <a:blip r:embed="rId3"/>
            <a:stretch>
              <a:fillRect l="-98461" t="-64796" r="-61814"/>
            </a:stretch>
          </a:blipFill>
          <a:ln w="190500" cap="sq">
            <a:solidFill>
              <a:srgbClr val="E5231D"/>
            </a:solidFill>
            <a:prstDash val="solid"/>
            <a:miter/>
          </a:ln>
        </p:spPr>
        <p:txBody>
          <a:bodyPr/>
          <a:lstStyle/>
          <a:p>
            <a:endParaRPr lang="en-US"/>
          </a:p>
        </p:txBody>
      </p:sp>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Where to Find Planner Tasks in Outlook</a:t>
            </a:r>
          </a:p>
        </p:txBody>
      </p:sp>
      <p:sp>
        <p:nvSpPr>
          <p:cNvPr id="8" name="TextBox 8"/>
          <p:cNvSpPr txBox="1"/>
          <p:nvPr/>
        </p:nvSpPr>
        <p:spPr>
          <a:xfrm>
            <a:off x="247977" y="962025"/>
            <a:ext cx="9150369" cy="3245486"/>
          </a:xfrm>
          <a:prstGeom prst="rect">
            <a:avLst/>
          </a:prstGeom>
        </p:spPr>
        <p:txBody>
          <a:bodyPr lIns="0" tIns="0" rIns="0" bIns="0" rtlCol="0" anchor="t">
            <a:spAutoFit/>
          </a:bodyPr>
          <a:lstStyle/>
          <a:p>
            <a:pPr marL="0" lvl="0" indent="0" algn="just">
              <a:lnSpc>
                <a:spcPts val="4339"/>
              </a:lnSpc>
              <a:spcBef>
                <a:spcPct val="0"/>
              </a:spcBef>
            </a:pPr>
            <a:r>
              <a:rPr lang="en-US" sz="3099">
                <a:solidFill>
                  <a:srgbClr val="000000"/>
                </a:solidFill>
                <a:latin typeface="Cerebri"/>
                <a:ea typeface="Cerebri"/>
                <a:cs typeface="Cerebri"/>
                <a:sym typeface="Cerebri"/>
              </a:rPr>
              <a:t>Your calendar shortcut will appear on the right side of Outlook as a panel window.  Any tasks in Planner will appear on this panel, as seen in the image to the right.  This panel will also show any events scheduled in your calendar, allowing you to keep track of tasks and meetings all in one place.</a:t>
            </a:r>
          </a:p>
        </p:txBody>
      </p:sp>
    </p:spTree>
    <p:extLst>
      <p:ext uri="{BB962C8B-B14F-4D97-AF65-F5344CB8AC3E}">
        <p14:creationId xmlns:p14="http://schemas.microsoft.com/office/powerpoint/2010/main" val="12677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465346" y="155299"/>
            <a:ext cx="5175712" cy="10131701"/>
          </a:xfrm>
          <a:custGeom>
            <a:avLst/>
            <a:gdLst/>
            <a:ahLst/>
            <a:cxnLst/>
            <a:rect l="l" t="t" r="r" b="b"/>
            <a:pathLst>
              <a:path w="5175712" h="10131701">
                <a:moveTo>
                  <a:pt x="0" y="0"/>
                </a:moveTo>
                <a:lnTo>
                  <a:pt x="5175713" y="0"/>
                </a:lnTo>
                <a:lnTo>
                  <a:pt x="5175713" y="10131701"/>
                </a:lnTo>
                <a:lnTo>
                  <a:pt x="0" y="10131701"/>
                </a:lnTo>
                <a:lnTo>
                  <a:pt x="0" y="0"/>
                </a:lnTo>
                <a:close/>
              </a:path>
            </a:pathLst>
          </a:custGeom>
          <a:blipFill>
            <a:blip r:embed="rId2"/>
            <a:stretch>
              <a:fillRect/>
            </a:stretch>
          </a:blipFill>
        </p:spPr>
        <p:txBody>
          <a:bodyPr/>
          <a:lstStyle/>
          <a:p>
            <a:endParaRPr lang="en-US"/>
          </a:p>
        </p:txBody>
      </p:sp>
      <p:sp>
        <p:nvSpPr>
          <p:cNvPr id="6" name="Freeform 6"/>
          <p:cNvSpPr/>
          <p:nvPr/>
        </p:nvSpPr>
        <p:spPr>
          <a:xfrm>
            <a:off x="12577372" y="4197185"/>
            <a:ext cx="4063687" cy="1023964"/>
          </a:xfrm>
          <a:custGeom>
            <a:avLst/>
            <a:gdLst/>
            <a:ahLst/>
            <a:cxnLst/>
            <a:rect l="l" t="t" r="r" b="b"/>
            <a:pathLst>
              <a:path w="4063687" h="1023964">
                <a:moveTo>
                  <a:pt x="0" y="0"/>
                </a:moveTo>
                <a:lnTo>
                  <a:pt x="4063687" y="0"/>
                </a:lnTo>
                <a:lnTo>
                  <a:pt x="4063687" y="1023964"/>
                </a:lnTo>
                <a:lnTo>
                  <a:pt x="0" y="1023964"/>
                </a:lnTo>
                <a:lnTo>
                  <a:pt x="0" y="0"/>
                </a:lnTo>
                <a:close/>
              </a:path>
            </a:pathLst>
          </a:custGeom>
          <a:blipFill>
            <a:blip r:embed="rId3"/>
            <a:stretch>
              <a:fillRect l="-98461" t="-438200" r="-61814" b="-494729"/>
            </a:stretch>
          </a:blipFill>
          <a:ln w="190500" cap="sq">
            <a:solidFill>
              <a:srgbClr val="E5231D"/>
            </a:solidFill>
            <a:prstDash val="solid"/>
            <a:miter/>
          </a:ln>
        </p:spPr>
        <p:txBody>
          <a:bodyPr/>
          <a:lstStyle/>
          <a:p>
            <a:endParaRPr lang="en-US"/>
          </a:p>
        </p:txBody>
      </p:sp>
      <p:sp>
        <p:nvSpPr>
          <p:cNvPr id="7" name="TextBox 7"/>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Add Tasks to Planner from Outlook</a:t>
            </a:r>
          </a:p>
        </p:txBody>
      </p:sp>
      <p:sp>
        <p:nvSpPr>
          <p:cNvPr id="8" name="TextBox 8"/>
          <p:cNvSpPr txBox="1"/>
          <p:nvPr/>
        </p:nvSpPr>
        <p:spPr>
          <a:xfrm>
            <a:off x="247977" y="971550"/>
            <a:ext cx="9079188" cy="4171951"/>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From your calendar shortcut in Outlook, you can also add new tasks.  To add a new task in Outlook, follow these steps:</a:t>
            </a:r>
          </a:p>
          <a:p>
            <a:pPr algn="just">
              <a:lnSpc>
                <a:spcPts val="4199"/>
              </a:lnSpc>
            </a:pPr>
            <a:endParaRPr lang="en-US" sz="2999">
              <a:solidFill>
                <a:srgbClr val="000000"/>
              </a:solidFill>
              <a:latin typeface="Cerebri"/>
              <a:ea typeface="Cerebri"/>
              <a:cs typeface="Cerebri"/>
              <a:sym typeface="Cerebri"/>
            </a:endParaRPr>
          </a:p>
          <a:p>
            <a:pPr marL="647692" lvl="1" indent="-323846" algn="just">
              <a:lnSpc>
                <a:spcPts val="4199"/>
              </a:lnSpc>
              <a:buAutoNum type="arabicPeriod"/>
            </a:pPr>
            <a:r>
              <a:rPr lang="en-US" sz="2999">
                <a:solidFill>
                  <a:srgbClr val="000000"/>
                </a:solidFill>
                <a:latin typeface="Cerebri"/>
                <a:ea typeface="Cerebri"/>
                <a:cs typeface="Cerebri"/>
                <a:sym typeface="Cerebri"/>
              </a:rPr>
              <a:t>Click “+ Add a task due today,” as seen in the image to the right</a:t>
            </a:r>
          </a:p>
          <a:p>
            <a:pPr marL="647692" lvl="1" indent="-323846" algn="just">
              <a:lnSpc>
                <a:spcPts val="4199"/>
              </a:lnSpc>
              <a:buAutoNum type="arabicPeriod"/>
            </a:pPr>
            <a:r>
              <a:rPr lang="en-US" sz="2999">
                <a:solidFill>
                  <a:srgbClr val="000000"/>
                </a:solidFill>
                <a:latin typeface="Cerebri"/>
                <a:ea typeface="Cerebri"/>
                <a:cs typeface="Cerebri"/>
                <a:sym typeface="Cerebri"/>
              </a:rPr>
              <a:t>Type the name of the new task</a:t>
            </a:r>
          </a:p>
          <a:p>
            <a:pPr marL="647692" lvl="1" indent="-323846" algn="just">
              <a:lnSpc>
                <a:spcPts val="4199"/>
              </a:lnSpc>
              <a:spcBef>
                <a:spcPct val="0"/>
              </a:spcBef>
              <a:buAutoNum type="arabicPeriod"/>
            </a:pPr>
            <a:r>
              <a:rPr lang="en-US" sz="2999">
                <a:solidFill>
                  <a:srgbClr val="000000"/>
                </a:solidFill>
                <a:latin typeface="Cerebri"/>
                <a:ea typeface="Cerebri"/>
                <a:cs typeface="Cerebri"/>
                <a:sym typeface="Cerebri"/>
              </a:rPr>
              <a:t>Press the enter button on your keyboard</a:t>
            </a:r>
          </a:p>
        </p:txBody>
      </p:sp>
    </p:spTree>
    <p:extLst>
      <p:ext uri="{BB962C8B-B14F-4D97-AF65-F5344CB8AC3E}">
        <p14:creationId xmlns:p14="http://schemas.microsoft.com/office/powerpoint/2010/main" val="51768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0"/>
            <a:ext cx="18288000" cy="155299"/>
            <a:chOff x="0" y="0"/>
            <a:chExt cx="4816593" cy="40902"/>
          </a:xfrm>
        </p:grpSpPr>
        <p:sp>
          <p:nvSpPr>
            <p:cNvPr id="3" name="Freeform 3"/>
            <p:cNvSpPr/>
            <p:nvPr/>
          </p:nvSpPr>
          <p:spPr>
            <a:xfrm>
              <a:off x="0" y="0"/>
              <a:ext cx="4816592" cy="40902"/>
            </a:xfrm>
            <a:custGeom>
              <a:avLst/>
              <a:gdLst/>
              <a:ahLst/>
              <a:cxnLst/>
              <a:rect l="l" t="t" r="r" b="b"/>
              <a:pathLst>
                <a:path w="4816592" h="40902">
                  <a:moveTo>
                    <a:pt x="0" y="0"/>
                  </a:moveTo>
                  <a:lnTo>
                    <a:pt x="4816592" y="0"/>
                  </a:lnTo>
                  <a:lnTo>
                    <a:pt x="4816592" y="40902"/>
                  </a:lnTo>
                  <a:lnTo>
                    <a:pt x="0" y="40902"/>
                  </a:lnTo>
                  <a:close/>
                </a:path>
              </a:pathLst>
            </a:custGeom>
            <a:gradFill rotWithShape="1">
              <a:gsLst>
                <a:gs pos="0">
                  <a:srgbClr val="54DAFF">
                    <a:alpha val="100000"/>
                  </a:srgbClr>
                </a:gs>
                <a:gs pos="33333">
                  <a:srgbClr val="249EE4">
                    <a:alpha val="100000"/>
                  </a:srgbClr>
                </a:gs>
                <a:gs pos="66667">
                  <a:srgbClr val="0078D4">
                    <a:alpha val="100000"/>
                  </a:srgbClr>
                </a:gs>
                <a:gs pos="100000">
                  <a:srgbClr val="034FA0">
                    <a:alpha val="100000"/>
                  </a:srgbClr>
                </a:gs>
              </a:gsLst>
              <a:lin ang="0"/>
            </a:gradFill>
          </p:spPr>
          <p:txBody>
            <a:bodyPr/>
            <a:lstStyle/>
            <a:p>
              <a:endParaRPr lang="en-US"/>
            </a:p>
          </p:txBody>
        </p:sp>
        <p:sp>
          <p:nvSpPr>
            <p:cNvPr id="4" name="TextBox 4"/>
            <p:cNvSpPr txBox="1"/>
            <p:nvPr/>
          </p:nvSpPr>
          <p:spPr>
            <a:xfrm>
              <a:off x="0" y="-38100"/>
              <a:ext cx="4816593" cy="7900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410563" y="1028700"/>
            <a:ext cx="6266033" cy="8943968"/>
            <a:chOff x="0" y="0"/>
            <a:chExt cx="8354711" cy="11925291"/>
          </a:xfrm>
        </p:grpSpPr>
        <p:sp>
          <p:nvSpPr>
            <p:cNvPr id="6" name="Freeform 6"/>
            <p:cNvSpPr/>
            <p:nvPr/>
          </p:nvSpPr>
          <p:spPr>
            <a:xfrm>
              <a:off x="0" y="0"/>
              <a:ext cx="8097556" cy="11925291"/>
            </a:xfrm>
            <a:custGeom>
              <a:avLst/>
              <a:gdLst/>
              <a:ahLst/>
              <a:cxnLst/>
              <a:rect l="l" t="t" r="r" b="b"/>
              <a:pathLst>
                <a:path w="8097556" h="11925291">
                  <a:moveTo>
                    <a:pt x="0" y="0"/>
                  </a:moveTo>
                  <a:lnTo>
                    <a:pt x="8097556" y="0"/>
                  </a:lnTo>
                  <a:lnTo>
                    <a:pt x="8097556" y="11925291"/>
                  </a:lnTo>
                  <a:lnTo>
                    <a:pt x="0" y="11925291"/>
                  </a:lnTo>
                  <a:lnTo>
                    <a:pt x="0" y="0"/>
                  </a:lnTo>
                  <a:close/>
                </a:path>
              </a:pathLst>
            </a:custGeom>
            <a:blipFill>
              <a:blip r:embed="rId2"/>
              <a:stretch>
                <a:fillRect r="-2492"/>
              </a:stretch>
            </a:blipFill>
          </p:spPr>
          <p:txBody>
            <a:bodyPr/>
            <a:lstStyle/>
            <a:p>
              <a:endParaRPr lang="en-US"/>
            </a:p>
          </p:txBody>
        </p:sp>
        <p:sp>
          <p:nvSpPr>
            <p:cNvPr id="7" name="Freeform 7"/>
            <p:cNvSpPr/>
            <p:nvPr/>
          </p:nvSpPr>
          <p:spPr>
            <a:xfrm>
              <a:off x="3167266" y="7177335"/>
              <a:ext cx="5187446" cy="1718915"/>
            </a:xfrm>
            <a:custGeom>
              <a:avLst/>
              <a:gdLst/>
              <a:ahLst/>
              <a:cxnLst/>
              <a:rect l="l" t="t" r="r" b="b"/>
              <a:pathLst>
                <a:path w="5187446" h="1718915">
                  <a:moveTo>
                    <a:pt x="0" y="0"/>
                  </a:moveTo>
                  <a:lnTo>
                    <a:pt x="5187445" y="0"/>
                  </a:lnTo>
                  <a:lnTo>
                    <a:pt x="5187445" y="1718915"/>
                  </a:lnTo>
                  <a:lnTo>
                    <a:pt x="0" y="1718915"/>
                  </a:lnTo>
                  <a:lnTo>
                    <a:pt x="0" y="0"/>
                  </a:lnTo>
                  <a:close/>
                </a:path>
              </a:pathLst>
            </a:custGeom>
            <a:blipFill>
              <a:blip r:embed="rId3"/>
              <a:stretch>
                <a:fillRect l="-106324" t="-594383" r="-75228" b="-155304"/>
              </a:stretch>
            </a:blipFill>
            <a:ln w="190500" cap="sq">
              <a:solidFill>
                <a:srgbClr val="E5231D"/>
              </a:solidFill>
              <a:prstDash val="solid"/>
              <a:miter/>
            </a:ln>
          </p:spPr>
          <p:txBody>
            <a:bodyPr/>
            <a:lstStyle/>
            <a:p>
              <a:endParaRPr lang="en-US"/>
            </a:p>
          </p:txBody>
        </p:sp>
      </p:grpSp>
      <p:sp>
        <p:nvSpPr>
          <p:cNvPr id="8" name="TextBox 8"/>
          <p:cNvSpPr txBox="1"/>
          <p:nvPr/>
        </p:nvSpPr>
        <p:spPr>
          <a:xfrm>
            <a:off x="247977" y="152867"/>
            <a:ext cx="15469435" cy="613410"/>
          </a:xfrm>
          <a:prstGeom prst="rect">
            <a:avLst/>
          </a:prstGeom>
        </p:spPr>
        <p:txBody>
          <a:bodyPr lIns="0" tIns="0" rIns="0" bIns="0" rtlCol="0" anchor="t">
            <a:spAutoFit/>
          </a:bodyPr>
          <a:lstStyle/>
          <a:p>
            <a:pPr marL="0" lvl="0" indent="0" algn="l">
              <a:lnSpc>
                <a:spcPts val="5040"/>
              </a:lnSpc>
              <a:spcBef>
                <a:spcPct val="0"/>
              </a:spcBef>
            </a:pPr>
            <a:r>
              <a:rPr lang="en-US" sz="3600" b="1">
                <a:solidFill>
                  <a:srgbClr val="000000"/>
                </a:solidFill>
                <a:latin typeface="Cerebri Medium"/>
                <a:ea typeface="Cerebri Medium"/>
                <a:cs typeface="Cerebri Medium"/>
                <a:sym typeface="Cerebri Medium"/>
              </a:rPr>
              <a:t>How to Change the Due Date of Tasks from Outlook</a:t>
            </a:r>
          </a:p>
        </p:txBody>
      </p:sp>
      <p:sp>
        <p:nvSpPr>
          <p:cNvPr id="9" name="TextBox 9"/>
          <p:cNvSpPr txBox="1"/>
          <p:nvPr/>
        </p:nvSpPr>
        <p:spPr>
          <a:xfrm>
            <a:off x="247977" y="971550"/>
            <a:ext cx="10418949" cy="3648076"/>
          </a:xfrm>
          <a:prstGeom prst="rect">
            <a:avLst/>
          </a:prstGeom>
        </p:spPr>
        <p:txBody>
          <a:bodyPr lIns="0" tIns="0" rIns="0" bIns="0" rtlCol="0" anchor="t">
            <a:spAutoFit/>
          </a:bodyPr>
          <a:lstStyle/>
          <a:p>
            <a:pPr algn="just">
              <a:lnSpc>
                <a:spcPts val="4199"/>
              </a:lnSpc>
            </a:pPr>
            <a:r>
              <a:rPr lang="en-US" sz="2999">
                <a:solidFill>
                  <a:srgbClr val="000000"/>
                </a:solidFill>
                <a:latin typeface="Cerebri"/>
                <a:ea typeface="Cerebri"/>
                <a:cs typeface="Cerebri"/>
                <a:sym typeface="Cerebri"/>
              </a:rPr>
              <a:t>For any tasks you create in Outlook, the default due date is the present day.  To change the due date of a task, follow these steps:</a:t>
            </a:r>
          </a:p>
          <a:p>
            <a:pPr algn="just">
              <a:lnSpc>
                <a:spcPts val="4199"/>
              </a:lnSpc>
            </a:pPr>
            <a:endParaRPr lang="en-US" sz="2999">
              <a:solidFill>
                <a:srgbClr val="000000"/>
              </a:solidFill>
              <a:latin typeface="Cerebri"/>
              <a:ea typeface="Cerebri"/>
              <a:cs typeface="Cerebri"/>
              <a:sym typeface="Cerebri"/>
            </a:endParaRPr>
          </a:p>
          <a:p>
            <a:pPr marL="647692" lvl="1" indent="-323846" algn="just">
              <a:lnSpc>
                <a:spcPts val="4199"/>
              </a:lnSpc>
              <a:buAutoNum type="arabicPeriod"/>
            </a:pPr>
            <a:r>
              <a:rPr lang="en-US" sz="2999">
                <a:solidFill>
                  <a:srgbClr val="000000"/>
                </a:solidFill>
                <a:latin typeface="Cerebri"/>
                <a:ea typeface="Cerebri"/>
                <a:cs typeface="Cerebri"/>
                <a:sym typeface="Cerebri"/>
              </a:rPr>
              <a:t>From your calendar shortcut, right click on a task to open an options menu, as seen in the image to the right</a:t>
            </a:r>
          </a:p>
          <a:p>
            <a:pPr marL="647692" lvl="1" indent="-323846" algn="just">
              <a:lnSpc>
                <a:spcPts val="4199"/>
              </a:lnSpc>
              <a:spcBef>
                <a:spcPct val="0"/>
              </a:spcBef>
              <a:buAutoNum type="arabicPeriod"/>
            </a:pPr>
            <a:r>
              <a:rPr lang="en-US" sz="2999">
                <a:solidFill>
                  <a:srgbClr val="000000"/>
                </a:solidFill>
                <a:latin typeface="Cerebri"/>
                <a:ea typeface="Cerebri"/>
                <a:cs typeface="Cerebri"/>
                <a:sym typeface="Cerebri"/>
              </a:rPr>
              <a:t>Click “Edit due date” to change the due date of the task</a:t>
            </a:r>
          </a:p>
        </p:txBody>
      </p:sp>
    </p:spTree>
    <p:extLst>
      <p:ext uri="{BB962C8B-B14F-4D97-AF65-F5344CB8AC3E}">
        <p14:creationId xmlns:p14="http://schemas.microsoft.com/office/powerpoint/2010/main" val="305946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94</TotalTime>
  <Words>4141</Words>
  <Application>Microsoft Office PowerPoint</Application>
  <PresentationFormat>Custom</PresentationFormat>
  <Paragraphs>244</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Cerebri Bold</vt:lpstr>
      <vt:lpstr>Arial</vt:lpstr>
      <vt:lpstr>Calibri</vt:lpstr>
      <vt:lpstr>Cerebri Medium</vt:lpstr>
      <vt:lpstr>Cerebri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Draft) Microsoft Course (Outlook)</dc:title>
  <cp:lastModifiedBy>Makenna Connolly</cp:lastModifiedBy>
  <cp:revision>8</cp:revision>
  <dcterms:created xsi:type="dcterms:W3CDTF">2006-08-16T00:00:00Z</dcterms:created>
  <dcterms:modified xsi:type="dcterms:W3CDTF">2024-11-15T13:47:02Z</dcterms:modified>
  <dc:identifier>DAGU3FpNzKY</dc:identifier>
</cp:coreProperties>
</file>