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Lst>
  <p:sldSz cx="18288000" cy="10287000"/>
  <p:notesSz cx="6858000" cy="9144000"/>
  <p:embeddedFontLst>
    <p:embeddedFont>
      <p:font typeface="Cerebri Bold" charset="1" panose="00000800000000000000"/>
      <p:regular r:id="rId45"/>
    </p:embeddedFont>
    <p:embeddedFont>
      <p:font typeface="Cerebri" charset="1" panose="00000500000000000000"/>
      <p:regular r:id="rId46"/>
    </p:embeddedFont>
    <p:embeddedFont>
      <p:font typeface="Cerebri Medium" charset="1" panose="00000600000000000000"/>
      <p:regular r:id="rId4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slides/slide31.xml" Type="http://schemas.openxmlformats.org/officeDocument/2006/relationships/slide"/><Relationship Id="rId37" Target="slides/slide32.xml" Type="http://schemas.openxmlformats.org/officeDocument/2006/relationships/slide"/><Relationship Id="rId38" Target="slides/slide33.xml" Type="http://schemas.openxmlformats.org/officeDocument/2006/relationships/slide"/><Relationship Id="rId39" Target="slides/slide34.xml" Type="http://schemas.openxmlformats.org/officeDocument/2006/relationships/slide"/><Relationship Id="rId4" Target="theme/theme1.xml" Type="http://schemas.openxmlformats.org/officeDocument/2006/relationships/theme"/><Relationship Id="rId40" Target="slides/slide35.xml" Type="http://schemas.openxmlformats.org/officeDocument/2006/relationships/slide"/><Relationship Id="rId41" Target="slides/slide36.xml" Type="http://schemas.openxmlformats.org/officeDocument/2006/relationships/slide"/><Relationship Id="rId42" Target="slides/slide37.xml" Type="http://schemas.openxmlformats.org/officeDocument/2006/relationships/slide"/><Relationship Id="rId43" Target="slides/slide38.xml" Type="http://schemas.openxmlformats.org/officeDocument/2006/relationships/slide"/><Relationship Id="rId44" Target="slides/slide39.xml" Type="http://schemas.openxmlformats.org/officeDocument/2006/relationships/slide"/><Relationship Id="rId45" Target="fonts/font45.fntdata" Type="http://schemas.openxmlformats.org/officeDocument/2006/relationships/font"/><Relationship Id="rId46" Target="fonts/font46.fntdata" Type="http://schemas.openxmlformats.org/officeDocument/2006/relationships/font"/><Relationship Id="rId47" Target="fonts/font47.fntdata" Type="http://schemas.openxmlformats.org/officeDocument/2006/relationships/font"/><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 Id="rId3" Target="../media/image4.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4.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8.png" Type="http://schemas.openxmlformats.org/officeDocument/2006/relationships/image"/><Relationship Id="rId3" Target="../media/image4.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4.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4.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4.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 Id="rId3" Target="../media/image4.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4.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4.png" Type="http://schemas.openxmlformats.org/officeDocument/2006/relationships/image"/><Relationship Id="rId3" Target="../media/image4.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 Id="rId3" Target="../media/image4.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4.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png" Type="http://schemas.openxmlformats.org/officeDocument/2006/relationships/image"/><Relationship Id="rId3" Target="../media/image4.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8.png" Type="http://schemas.openxmlformats.org/officeDocument/2006/relationships/image"/><Relationship Id="rId3" Target="../media/image4.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9.png" Type="http://schemas.openxmlformats.org/officeDocument/2006/relationships/image"/><Relationship Id="rId3" Target="../media/image4.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png" Type="http://schemas.openxmlformats.org/officeDocument/2006/relationships/image"/><Relationship Id="rId3" Target="../media/image4.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png" Type="http://schemas.openxmlformats.org/officeDocument/2006/relationships/image"/><Relationship Id="rId3" Target="../media/image4.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png" Type="http://schemas.openxmlformats.org/officeDocument/2006/relationships/image"/><Relationship Id="rId3" Target="../media/image4.pn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png" Type="http://schemas.openxmlformats.org/officeDocument/2006/relationships/image"/><Relationship Id="rId3" Target="../media/image4.pn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1.png" Type="http://schemas.openxmlformats.org/officeDocument/2006/relationships/image"/><Relationship Id="rId3" Target="../media/image4.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2.png" Type="http://schemas.openxmlformats.org/officeDocument/2006/relationships/image"/><Relationship Id="rId3" Target="../media/image4.pn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3.png" Type="http://schemas.openxmlformats.org/officeDocument/2006/relationships/image"/><Relationship Id="rId3" Target="../media/image4.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4.png" Type="http://schemas.openxmlformats.org/officeDocument/2006/relationships/image"/><Relationship Id="rId3" Target="../media/image4.pn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7.xml" Type="http://schemas.openxmlformats.org/officeDocument/2006/relationships/slideLayout"/><Relationship Id="rId2" Target="https://support.microsoft.com/en-us/office/activity-feed-on-the-go-f9a524fa-c7a2-41ee-9961-6d8d16f5550e" TargetMode="External" Type="http://schemas.openxmlformats.org/officeDocument/2006/relationships/hyperlink"/><Relationship Id="rId3" Target="https://support.microsoft.com/en-us/office/quiet-time-in-microsoft-teams-for-mobile-devices-174c4d2d-c7c1-4228-80a7-031c14f9bcf2" TargetMode="External" Type="http://schemas.openxmlformats.org/officeDocument/2006/relationships/hyperlink"/></Relationships>
</file>

<file path=ppt/slides/_rels/slide3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5.jpeg" Type="http://schemas.openxmlformats.org/officeDocument/2006/relationships/image"/><Relationship Id="rId3" Target="../media/image4.pn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4.png" Type="http://schemas.openxmlformats.org/officeDocument/2006/relationships/image"/><Relationship Id="rId3" Target="../media/image4.png"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7.xml" Type="http://schemas.openxmlformats.org/officeDocument/2006/relationships/slideLayout"/><Relationship Id="rId2" Target="https://support.microsoft.com/en-us/office/join-a-microsoft-teams-meeting-on-a-second-device-c28e7407-183b-46ea-ab17-2212700e5f41#:~:text=While%20you're%20in%20a,Select%20Transfer%20to%20this%20device." TargetMode="External" Type="http://schemas.openxmlformats.org/officeDocument/2006/relationships/hyperlink"/><Relationship Id="rId3" Target="https://support.microsoft.com/en-us/office/cast-content-from-a-mobile-device-to-a-microsoft-teams-room-c4e5fb1b-6b94-4d48-88f2-6bcd8e7e339d" TargetMode="External" Type="http://schemas.openxmlformats.org/officeDocument/2006/relationships/hyperlink"/></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4.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4.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4.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4.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3811562" cy="10287000"/>
            <a:chOff x="0" y="0"/>
            <a:chExt cx="1003868" cy="2709333"/>
          </a:xfrm>
        </p:grpSpPr>
        <p:sp>
          <p:nvSpPr>
            <p:cNvPr name="Freeform 3" id="3"/>
            <p:cNvSpPr/>
            <p:nvPr/>
          </p:nvSpPr>
          <p:spPr>
            <a:xfrm flipH="false" flipV="false" rot="0">
              <a:off x="0" y="0"/>
              <a:ext cx="1003868" cy="2709333"/>
            </a:xfrm>
            <a:custGeom>
              <a:avLst/>
              <a:gdLst/>
              <a:ahLst/>
              <a:cxnLst/>
              <a:rect r="r" b="b" t="t" l="l"/>
              <a:pathLst>
                <a:path h="2709333" w="1003868">
                  <a:moveTo>
                    <a:pt x="0" y="0"/>
                  </a:moveTo>
                  <a:lnTo>
                    <a:pt x="1003868" y="0"/>
                  </a:lnTo>
                  <a:lnTo>
                    <a:pt x="1003868" y="2709333"/>
                  </a:lnTo>
                  <a:lnTo>
                    <a:pt x="0" y="2709333"/>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1003868" cy="2747433"/>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10800000">
            <a:off x="382838" y="317546"/>
            <a:ext cx="3045887" cy="9642910"/>
            <a:chOff x="0" y="0"/>
            <a:chExt cx="802209" cy="2539696"/>
          </a:xfrm>
        </p:grpSpPr>
        <p:sp>
          <p:nvSpPr>
            <p:cNvPr name="Freeform 6" id="6"/>
            <p:cNvSpPr/>
            <p:nvPr/>
          </p:nvSpPr>
          <p:spPr>
            <a:xfrm flipH="false" flipV="false" rot="0">
              <a:off x="0" y="0"/>
              <a:ext cx="802209" cy="2539696"/>
            </a:xfrm>
            <a:custGeom>
              <a:avLst/>
              <a:gdLst/>
              <a:ahLst/>
              <a:cxnLst/>
              <a:rect r="r" b="b" t="t" l="l"/>
              <a:pathLst>
                <a:path h="2539696" w="802209">
                  <a:moveTo>
                    <a:pt x="0" y="0"/>
                  </a:moveTo>
                  <a:lnTo>
                    <a:pt x="802209" y="0"/>
                  </a:lnTo>
                  <a:lnTo>
                    <a:pt x="802209" y="2539696"/>
                  </a:lnTo>
                  <a:lnTo>
                    <a:pt x="0" y="2539696"/>
                  </a:lnTo>
                  <a:close/>
                </a:path>
              </a:pathLst>
            </a:custGeom>
            <a:solidFill>
              <a:srgbClr val="FFFFFF"/>
            </a:solidFill>
          </p:spPr>
        </p:sp>
        <p:sp>
          <p:nvSpPr>
            <p:cNvPr name="TextBox 7" id="7"/>
            <p:cNvSpPr txBox="true"/>
            <p:nvPr/>
          </p:nvSpPr>
          <p:spPr>
            <a:xfrm>
              <a:off x="0" y="-38100"/>
              <a:ext cx="802209" cy="2577796"/>
            </a:xfrm>
            <a:prstGeom prst="rect">
              <a:avLst/>
            </a:prstGeom>
          </p:spPr>
          <p:txBody>
            <a:bodyPr anchor="ctr" rtlCol="false" tIns="50800" lIns="50800" bIns="50800" rIns="50800"/>
            <a:lstStyle/>
            <a:p>
              <a:pPr algn="ctr">
                <a:lnSpc>
                  <a:spcPts val="2659"/>
                </a:lnSpc>
              </a:pPr>
            </a:p>
          </p:txBody>
        </p:sp>
      </p:grpSp>
      <p:sp>
        <p:nvSpPr>
          <p:cNvPr name="TextBox 8" id="8"/>
          <p:cNvSpPr txBox="true"/>
          <p:nvPr/>
        </p:nvSpPr>
        <p:spPr>
          <a:xfrm rot="0">
            <a:off x="4398697" y="723147"/>
            <a:ext cx="7579499" cy="795020"/>
          </a:xfrm>
          <a:prstGeom prst="rect">
            <a:avLst/>
          </a:prstGeom>
        </p:spPr>
        <p:txBody>
          <a:bodyPr anchor="t" rtlCol="false" tIns="0" lIns="0" bIns="0" rIns="0">
            <a:spAutoFit/>
          </a:bodyPr>
          <a:lstStyle/>
          <a:p>
            <a:pPr algn="l" marL="0" indent="0" lvl="0">
              <a:lnSpc>
                <a:spcPts val="6579"/>
              </a:lnSpc>
              <a:spcBef>
                <a:spcPct val="0"/>
              </a:spcBef>
            </a:pPr>
            <a:r>
              <a:rPr lang="en-US" b="true" sz="4699">
                <a:solidFill>
                  <a:srgbClr val="000000"/>
                </a:solidFill>
                <a:latin typeface="Cerebri Bold"/>
                <a:ea typeface="Cerebri Bold"/>
                <a:cs typeface="Cerebri Bold"/>
                <a:sym typeface="Cerebri Bold"/>
              </a:rPr>
              <a:t>Teams Overview</a:t>
            </a:r>
          </a:p>
        </p:txBody>
      </p:sp>
      <p:sp>
        <p:nvSpPr>
          <p:cNvPr name="Freeform 9" id="9"/>
          <p:cNvSpPr/>
          <p:nvPr/>
        </p:nvSpPr>
        <p:spPr>
          <a:xfrm flipH="false" flipV="false" rot="-10800000">
            <a:off x="4398697" y="1584262"/>
            <a:ext cx="5332438" cy="46659"/>
          </a:xfrm>
          <a:custGeom>
            <a:avLst/>
            <a:gdLst/>
            <a:ahLst/>
            <a:cxnLst/>
            <a:rect r="r" b="b" t="t" l="l"/>
            <a:pathLst>
              <a:path h="46659" w="5332438">
                <a:moveTo>
                  <a:pt x="0" y="0"/>
                </a:moveTo>
                <a:lnTo>
                  <a:pt x="5332438" y="0"/>
                </a:lnTo>
                <a:lnTo>
                  <a:pt x="5332438" y="46659"/>
                </a:lnTo>
                <a:lnTo>
                  <a:pt x="0" y="466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0" id="10"/>
          <p:cNvSpPr txBox="true"/>
          <p:nvPr/>
        </p:nvSpPr>
        <p:spPr>
          <a:xfrm rot="0">
            <a:off x="4398697" y="1854681"/>
            <a:ext cx="12499782" cy="8172450"/>
          </a:xfrm>
          <a:prstGeom prst="rect">
            <a:avLst/>
          </a:prstGeom>
        </p:spPr>
        <p:txBody>
          <a:bodyPr anchor="t" rtlCol="false" tIns="0" lIns="0" bIns="0" rIns="0">
            <a:spAutoFit/>
          </a:bodyPr>
          <a:lstStyle/>
          <a:p>
            <a:pPr algn="l">
              <a:lnSpc>
                <a:spcPts val="4480"/>
              </a:lnSpc>
            </a:pPr>
            <a:r>
              <a:rPr lang="en-US" sz="3200">
                <a:solidFill>
                  <a:srgbClr val="000000"/>
                </a:solidFill>
                <a:latin typeface="Cerebri"/>
                <a:ea typeface="Cerebri"/>
                <a:cs typeface="Cerebri"/>
                <a:sym typeface="Cerebri"/>
              </a:rPr>
              <a:t>(1) In-Depth Review of Microsoft Planner</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navigate Planner in Teams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edit and add details to tasks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create and add tasks to plans</a:t>
            </a:r>
          </a:p>
          <a:p>
            <a:pPr algn="l">
              <a:lnSpc>
                <a:spcPts val="4480"/>
              </a:lnSpc>
            </a:pPr>
            <a:r>
              <a:rPr lang="en-US" sz="3200">
                <a:solidFill>
                  <a:srgbClr val="000000"/>
                </a:solidFill>
                <a:latin typeface="Cerebri"/>
                <a:ea typeface="Cerebri"/>
                <a:cs typeface="Cerebri"/>
                <a:sym typeface="Cerebri"/>
              </a:rPr>
              <a:t>(2) Scheduling a Meeting in Teams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open your calendar and schedule meetings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adjust meeting settings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accept meeting invitations</a:t>
            </a:r>
          </a:p>
          <a:p>
            <a:pPr algn="l">
              <a:lnSpc>
                <a:spcPts val="4480"/>
              </a:lnSpc>
            </a:pPr>
            <a:r>
              <a:rPr lang="en-US" sz="3200">
                <a:solidFill>
                  <a:srgbClr val="000000"/>
                </a:solidFill>
                <a:latin typeface="Cerebri"/>
                <a:ea typeface="Cerebri"/>
                <a:cs typeface="Cerebri"/>
                <a:sym typeface="Cerebri"/>
              </a:rPr>
              <a:t>(3) Teams Messaging &amp; AI Features</a:t>
            </a:r>
          </a:p>
          <a:p>
            <a:pPr algn="l" marL="604521" indent="-302261" lvl="1">
              <a:lnSpc>
                <a:spcPts val="3920"/>
              </a:lnSpc>
              <a:buFont typeface="Arial"/>
              <a:buChar char="•"/>
            </a:pPr>
            <a:r>
              <a:rPr lang="en-US" sz="2800">
                <a:solidFill>
                  <a:srgbClr val="000000"/>
                </a:solidFill>
                <a:latin typeface="Cerebri"/>
                <a:ea typeface="Cerebri"/>
                <a:cs typeface="Cerebri"/>
                <a:sym typeface="Cerebri"/>
              </a:rPr>
              <a:t>How to standardize internal and external communications</a:t>
            </a:r>
          </a:p>
          <a:p>
            <a:pPr algn="l" marL="604521" indent="-302261" lvl="1">
              <a:lnSpc>
                <a:spcPts val="3920"/>
              </a:lnSpc>
              <a:buFont typeface="Arial"/>
              <a:buChar char="•"/>
            </a:pPr>
            <a:r>
              <a:rPr lang="en-US" sz="2800">
                <a:solidFill>
                  <a:srgbClr val="000000"/>
                </a:solidFill>
                <a:latin typeface="Cerebri"/>
                <a:ea typeface="Cerebri"/>
                <a:cs typeface="Cerebri"/>
                <a:sym typeface="Cerebri"/>
              </a:rPr>
              <a:t>How to explore new AI chat features</a:t>
            </a:r>
          </a:p>
          <a:p>
            <a:pPr algn="l">
              <a:lnSpc>
                <a:spcPts val="4480"/>
              </a:lnSpc>
            </a:pPr>
            <a:r>
              <a:rPr lang="en-US" sz="3200">
                <a:solidFill>
                  <a:srgbClr val="000000"/>
                </a:solidFill>
                <a:latin typeface="Cerebri"/>
                <a:ea typeface="Cerebri"/>
                <a:cs typeface="Cerebri"/>
                <a:sym typeface="Cerebri"/>
              </a:rPr>
              <a:t>(4) Teams Mobile App Features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access Planner in the Teams mobile app</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manage notifications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create audio and visual messages</a:t>
            </a:r>
          </a:p>
          <a:p>
            <a:pPr algn="l" marL="604524" indent="-302262" lvl="1">
              <a:lnSpc>
                <a:spcPts val="3920"/>
              </a:lnSpc>
              <a:buFont typeface="Arial"/>
              <a:buChar char="•"/>
            </a:pPr>
            <a:r>
              <a:rPr lang="en-US" sz="2800">
                <a:solidFill>
                  <a:srgbClr val="000000"/>
                </a:solidFill>
                <a:latin typeface="Cerebri"/>
                <a:ea typeface="Cerebri"/>
                <a:cs typeface="Cerebri"/>
                <a:sym typeface="Cerebri"/>
              </a:rPr>
              <a:t>How to connect your mobile device and desktop</a:t>
            </a:r>
          </a:p>
        </p:txBody>
      </p:sp>
      <p:grpSp>
        <p:nvGrpSpPr>
          <p:cNvPr name="Group 11" id="11"/>
          <p:cNvGrpSpPr/>
          <p:nvPr/>
        </p:nvGrpSpPr>
        <p:grpSpPr>
          <a:xfrm rot="5400000">
            <a:off x="12809434" y="4808434"/>
            <a:ext cx="10287000" cy="670132"/>
            <a:chOff x="0" y="0"/>
            <a:chExt cx="2709333" cy="176496"/>
          </a:xfrm>
        </p:grpSpPr>
        <p:sp>
          <p:nvSpPr>
            <p:cNvPr name="Freeform 12" id="12"/>
            <p:cNvSpPr/>
            <p:nvPr/>
          </p:nvSpPr>
          <p:spPr>
            <a:xfrm flipH="false" flipV="false" rot="0">
              <a:off x="0" y="0"/>
              <a:ext cx="2709333" cy="176496"/>
            </a:xfrm>
            <a:custGeom>
              <a:avLst/>
              <a:gdLst/>
              <a:ahLst/>
              <a:cxnLst/>
              <a:rect r="r" b="b" t="t" l="l"/>
              <a:pathLst>
                <a:path h="176496" w="2709333">
                  <a:moveTo>
                    <a:pt x="0" y="0"/>
                  </a:moveTo>
                  <a:lnTo>
                    <a:pt x="2709333" y="0"/>
                  </a:lnTo>
                  <a:lnTo>
                    <a:pt x="2709333" y="176496"/>
                  </a:lnTo>
                  <a:lnTo>
                    <a:pt x="0" y="176496"/>
                  </a:lnTo>
                  <a:close/>
                </a:path>
              </a:pathLst>
            </a:custGeom>
            <a:solidFill>
              <a:srgbClr val="8091F2"/>
            </a:solidFill>
          </p:spPr>
        </p:sp>
        <p:sp>
          <p:nvSpPr>
            <p:cNvPr name="TextBox 13" id="13"/>
            <p:cNvSpPr txBox="true"/>
            <p:nvPr/>
          </p:nvSpPr>
          <p:spPr>
            <a:xfrm>
              <a:off x="0" y="-38100"/>
              <a:ext cx="2709333" cy="214596"/>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7570726" cy="7045961"/>
          </a:xfrm>
          <a:prstGeom prst="rect">
            <a:avLst/>
          </a:prstGeom>
        </p:spPr>
        <p:txBody>
          <a:bodyPr anchor="t" rtlCol="false" tIns="0" lIns="0" bIns="0" rIns="0">
            <a:spAutoFit/>
          </a:bodyPr>
          <a:lstStyle/>
          <a:p>
            <a:pPr algn="l">
              <a:lnSpc>
                <a:spcPts val="4339"/>
              </a:lnSpc>
            </a:pPr>
            <a:r>
              <a:rPr lang="en-US" sz="3099">
                <a:solidFill>
                  <a:srgbClr val="000000"/>
                </a:solidFill>
                <a:latin typeface="Cerebri"/>
                <a:ea typeface="Cerebri"/>
                <a:cs typeface="Cerebri"/>
                <a:sym typeface="Cerebri"/>
              </a:rPr>
              <a:t>In My Tasks, you can also change the due date of a task.  In the “Due date” column, hover your cursor over the date of the task you want to change; a calendar icon will appear, as seen in the image to the right.  Click the calendar icon and change the due date of the task.</a:t>
            </a:r>
          </a:p>
          <a:p>
            <a:pPr algn="l">
              <a:lnSpc>
                <a:spcPts val="4339"/>
              </a:lnSpc>
            </a:pPr>
          </a:p>
          <a:p>
            <a:pPr algn="l">
              <a:lnSpc>
                <a:spcPts val="4339"/>
              </a:lnSpc>
              <a:spcBef>
                <a:spcPct val="0"/>
              </a:spcBef>
            </a:pPr>
            <a:r>
              <a:rPr lang="en-US" sz="3099">
                <a:solidFill>
                  <a:srgbClr val="000000"/>
                </a:solidFill>
                <a:latin typeface="Cerebri"/>
                <a:ea typeface="Cerebri"/>
                <a:cs typeface="Cerebri"/>
                <a:sym typeface="Cerebri"/>
              </a:rPr>
              <a:t>Please note that if you are changing the due date of a task that someone else assigned to you, make sure you have approval to change the due date of the task.</a:t>
            </a:r>
          </a:p>
        </p:txBody>
      </p:sp>
      <p:grpSp>
        <p:nvGrpSpPr>
          <p:cNvPr name="Group 6" id="6"/>
          <p:cNvGrpSpPr/>
          <p:nvPr/>
        </p:nvGrpSpPr>
        <p:grpSpPr>
          <a:xfrm rot="0">
            <a:off x="8241968" y="1647361"/>
            <a:ext cx="9667895" cy="6992279"/>
            <a:chOff x="0" y="0"/>
            <a:chExt cx="12890527" cy="9323038"/>
          </a:xfrm>
        </p:grpSpPr>
        <p:sp>
          <p:nvSpPr>
            <p:cNvPr name="Freeform 7" id="7"/>
            <p:cNvSpPr/>
            <p:nvPr/>
          </p:nvSpPr>
          <p:spPr>
            <a:xfrm flipH="false" flipV="false" rot="0">
              <a:off x="0" y="0"/>
              <a:ext cx="12890527" cy="9323038"/>
            </a:xfrm>
            <a:custGeom>
              <a:avLst/>
              <a:gdLst/>
              <a:ahLst/>
              <a:cxnLst/>
              <a:rect r="r" b="b" t="t" l="l"/>
              <a:pathLst>
                <a:path h="9323038" w="12890527">
                  <a:moveTo>
                    <a:pt x="0" y="0"/>
                  </a:moveTo>
                  <a:lnTo>
                    <a:pt x="12890527" y="0"/>
                  </a:lnTo>
                  <a:lnTo>
                    <a:pt x="12890527" y="9323038"/>
                  </a:lnTo>
                  <a:lnTo>
                    <a:pt x="0" y="9323038"/>
                  </a:lnTo>
                  <a:lnTo>
                    <a:pt x="0" y="0"/>
                  </a:lnTo>
                  <a:close/>
                </a:path>
              </a:pathLst>
            </a:custGeom>
            <a:blipFill>
              <a:blip r:embed="rId2"/>
              <a:stretch>
                <a:fillRect l="0" t="0" r="0" b="0"/>
              </a:stretch>
            </a:blipFill>
          </p:spPr>
        </p:sp>
        <p:sp>
          <p:nvSpPr>
            <p:cNvPr name="Freeform 8" id="8"/>
            <p:cNvSpPr/>
            <p:nvPr/>
          </p:nvSpPr>
          <p:spPr>
            <a:xfrm flipH="false" flipV="false" rot="0">
              <a:off x="3594165" y="1122111"/>
              <a:ext cx="1705583" cy="1436387"/>
            </a:xfrm>
            <a:custGeom>
              <a:avLst/>
              <a:gdLst/>
              <a:ahLst/>
              <a:cxnLst/>
              <a:rect r="r" b="b" t="t" l="l"/>
              <a:pathLst>
                <a:path h="1436387" w="1705583">
                  <a:moveTo>
                    <a:pt x="0" y="0"/>
                  </a:moveTo>
                  <a:lnTo>
                    <a:pt x="1705583" y="0"/>
                  </a:lnTo>
                  <a:lnTo>
                    <a:pt x="1705583" y="1436387"/>
                  </a:lnTo>
                  <a:lnTo>
                    <a:pt x="0" y="1436387"/>
                  </a:lnTo>
                  <a:lnTo>
                    <a:pt x="0" y="0"/>
                  </a:lnTo>
                  <a:close/>
                </a:path>
              </a:pathLst>
            </a:custGeom>
            <a:blipFill>
              <a:blip r:embed="rId3"/>
              <a:stretch>
                <a:fillRect l="-486355" t="-602608" r="-41010" b="-42333"/>
              </a:stretch>
            </a:blipFill>
            <a:ln w="190500" cap="sq">
              <a:solidFill>
                <a:srgbClr val="E5231D"/>
              </a:solidFill>
              <a:prstDash val="solid"/>
              <a:miter/>
            </a:ln>
          </p:spPr>
        </p:sp>
      </p:grpSp>
      <p:sp>
        <p:nvSpPr>
          <p:cNvPr name="TextBox 9" id="9"/>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Change the Due Date of a Task</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71550"/>
            <a:ext cx="17524105" cy="3948431"/>
          </a:xfrm>
          <a:prstGeom prst="rect">
            <a:avLst/>
          </a:prstGeom>
        </p:spPr>
        <p:txBody>
          <a:bodyPr anchor="t" rtlCol="false" tIns="0" lIns="0" bIns="0" rIns="0">
            <a:spAutoFit/>
          </a:bodyPr>
          <a:lstStyle/>
          <a:p>
            <a:pPr algn="l">
              <a:lnSpc>
                <a:spcPts val="3919"/>
              </a:lnSpc>
            </a:pPr>
            <a:r>
              <a:rPr lang="en-US" sz="2799">
                <a:solidFill>
                  <a:srgbClr val="000000"/>
                </a:solidFill>
                <a:latin typeface="Cerebri"/>
                <a:ea typeface="Cerebri"/>
                <a:cs typeface="Cerebri"/>
                <a:sym typeface="Cerebri"/>
              </a:rPr>
              <a:t>A task card is where you can add additional details to a task, such as notes and file attachments.  You can make task cards as simple or complex as you’d like; it’s just important to start using tasks!  To open a task card, follow these steps:</a:t>
            </a:r>
          </a:p>
          <a:p>
            <a:pPr algn="l">
              <a:lnSpc>
                <a:spcPts val="3919"/>
              </a:lnSpc>
            </a:pPr>
          </a:p>
          <a:p>
            <a:pPr algn="l" marL="604513" indent="-302256" lvl="1">
              <a:lnSpc>
                <a:spcPts val="3919"/>
              </a:lnSpc>
              <a:buAutoNum type="arabicPeriod" startAt="1"/>
            </a:pPr>
            <a:r>
              <a:rPr lang="en-US" sz="2799">
                <a:solidFill>
                  <a:srgbClr val="000000"/>
                </a:solidFill>
                <a:latin typeface="Cerebri"/>
                <a:ea typeface="Cerebri"/>
                <a:cs typeface="Cerebri"/>
                <a:sym typeface="Cerebri"/>
              </a:rPr>
              <a:t>Open My Tasks</a:t>
            </a:r>
          </a:p>
          <a:p>
            <a:pPr algn="l" marL="604513" indent="-302256" lvl="1">
              <a:lnSpc>
                <a:spcPts val="3919"/>
              </a:lnSpc>
              <a:buAutoNum type="arabicPeriod" startAt="1"/>
            </a:pPr>
            <a:r>
              <a:rPr lang="en-US" sz="2799">
                <a:solidFill>
                  <a:srgbClr val="000000"/>
                </a:solidFill>
                <a:latin typeface="Cerebri"/>
                <a:ea typeface="Cerebri"/>
                <a:cs typeface="Cerebri"/>
                <a:sym typeface="Cerebri"/>
              </a:rPr>
              <a:t>Locate which task you want to open the task card for</a:t>
            </a:r>
          </a:p>
          <a:p>
            <a:pPr algn="l" marL="604513" indent="-302256" lvl="1">
              <a:lnSpc>
                <a:spcPts val="3919"/>
              </a:lnSpc>
              <a:buAutoNum type="arabicPeriod" startAt="1"/>
            </a:pPr>
            <a:r>
              <a:rPr lang="en-US" sz="2799">
                <a:solidFill>
                  <a:srgbClr val="000000"/>
                </a:solidFill>
                <a:latin typeface="Cerebri"/>
                <a:ea typeface="Cerebri"/>
                <a:cs typeface="Cerebri"/>
                <a:sym typeface="Cerebri"/>
              </a:rPr>
              <a:t>In the “Title” column, hover your cursor over the title and click the three dots, as seen in the image below</a:t>
            </a:r>
          </a:p>
          <a:p>
            <a:pPr algn="l" marL="604513" indent="-302256" lvl="1">
              <a:lnSpc>
                <a:spcPts val="3919"/>
              </a:lnSpc>
              <a:spcBef>
                <a:spcPct val="0"/>
              </a:spcBef>
              <a:buAutoNum type="arabicPeriod" startAt="1"/>
            </a:pPr>
            <a:r>
              <a:rPr lang="en-US" sz="2799">
                <a:solidFill>
                  <a:srgbClr val="000000"/>
                </a:solidFill>
                <a:latin typeface="Cerebri"/>
                <a:ea typeface="Cerebri"/>
                <a:cs typeface="Cerebri"/>
                <a:sym typeface="Cerebri"/>
              </a:rPr>
              <a:t>Click “Open details” to open the task card</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Open Task Cards</a:t>
            </a:r>
          </a:p>
        </p:txBody>
      </p:sp>
      <p:grpSp>
        <p:nvGrpSpPr>
          <p:cNvPr name="Group 7" id="7"/>
          <p:cNvGrpSpPr/>
          <p:nvPr/>
        </p:nvGrpSpPr>
        <p:grpSpPr>
          <a:xfrm rot="0">
            <a:off x="3462065" y="5143500"/>
            <a:ext cx="11363869" cy="5100319"/>
            <a:chOff x="0" y="0"/>
            <a:chExt cx="15151825" cy="6800426"/>
          </a:xfrm>
        </p:grpSpPr>
        <p:sp>
          <p:nvSpPr>
            <p:cNvPr name="Freeform 8" id="8"/>
            <p:cNvSpPr/>
            <p:nvPr/>
          </p:nvSpPr>
          <p:spPr>
            <a:xfrm flipH="false" flipV="false" rot="0">
              <a:off x="0" y="0"/>
              <a:ext cx="15151825" cy="6800426"/>
            </a:xfrm>
            <a:custGeom>
              <a:avLst/>
              <a:gdLst/>
              <a:ahLst/>
              <a:cxnLst/>
              <a:rect r="r" b="b" t="t" l="l"/>
              <a:pathLst>
                <a:path h="6800426" w="15151825">
                  <a:moveTo>
                    <a:pt x="0" y="0"/>
                  </a:moveTo>
                  <a:lnTo>
                    <a:pt x="15151825" y="0"/>
                  </a:lnTo>
                  <a:lnTo>
                    <a:pt x="15151825" y="6800426"/>
                  </a:lnTo>
                  <a:lnTo>
                    <a:pt x="0" y="6800426"/>
                  </a:lnTo>
                  <a:lnTo>
                    <a:pt x="0" y="0"/>
                  </a:lnTo>
                  <a:close/>
                </a:path>
              </a:pathLst>
            </a:custGeom>
            <a:blipFill>
              <a:blip r:embed="rId2"/>
              <a:stretch>
                <a:fillRect l="0" t="0" r="0" b="0"/>
              </a:stretch>
            </a:blipFill>
          </p:spPr>
        </p:sp>
        <p:sp>
          <p:nvSpPr>
            <p:cNvPr name="Freeform 9" id="9"/>
            <p:cNvSpPr/>
            <p:nvPr/>
          </p:nvSpPr>
          <p:spPr>
            <a:xfrm flipH="false" flipV="false" rot="0">
              <a:off x="8817799" y="73815"/>
              <a:ext cx="6334027" cy="2105856"/>
            </a:xfrm>
            <a:custGeom>
              <a:avLst/>
              <a:gdLst/>
              <a:ahLst/>
              <a:cxnLst/>
              <a:rect r="r" b="b" t="t" l="l"/>
              <a:pathLst>
                <a:path h="2105856" w="6334027">
                  <a:moveTo>
                    <a:pt x="0" y="0"/>
                  </a:moveTo>
                  <a:lnTo>
                    <a:pt x="6334026" y="0"/>
                  </a:lnTo>
                  <a:lnTo>
                    <a:pt x="6334026" y="2105856"/>
                  </a:lnTo>
                  <a:lnTo>
                    <a:pt x="0" y="2105856"/>
                  </a:lnTo>
                  <a:lnTo>
                    <a:pt x="0" y="0"/>
                  </a:lnTo>
                  <a:close/>
                </a:path>
              </a:pathLst>
            </a:custGeom>
            <a:blipFill>
              <a:blip r:embed="rId3"/>
              <a:stretch>
                <a:fillRect l="-352409" t="-1478409" r="-72890" b="-1593"/>
              </a:stretch>
            </a:blipFill>
            <a:ln w="190500" cap="sq">
              <a:solidFill>
                <a:srgbClr val="E5231D"/>
              </a:solidFill>
              <a:prstDash val="solid"/>
              <a:miter/>
            </a:ln>
          </p:spPr>
        </p:sp>
      </p:gr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71550"/>
            <a:ext cx="6921918" cy="5743576"/>
          </a:xfrm>
          <a:prstGeom prst="rect">
            <a:avLst/>
          </a:prstGeom>
        </p:spPr>
        <p:txBody>
          <a:bodyPr anchor="t" rtlCol="false" tIns="0" lIns="0" bIns="0" rIns="0">
            <a:spAutoFit/>
          </a:bodyPr>
          <a:lstStyle/>
          <a:p>
            <a:pPr algn="l">
              <a:lnSpc>
                <a:spcPts val="4199"/>
              </a:lnSpc>
            </a:pPr>
            <a:r>
              <a:rPr lang="en-US" sz="2999">
                <a:solidFill>
                  <a:srgbClr val="000000"/>
                </a:solidFill>
                <a:latin typeface="Cerebri"/>
                <a:ea typeface="Cerebri"/>
                <a:cs typeface="Cerebri"/>
                <a:sym typeface="Cerebri"/>
              </a:rPr>
              <a:t>For any recurring tasks, such as weekly reports and reminders to take out the trash, you can set how often these tasks repeat.  To create a recurring task, follow these steps:</a:t>
            </a:r>
          </a:p>
          <a:p>
            <a:pPr algn="l">
              <a:lnSpc>
                <a:spcPts val="4199"/>
              </a:lnSpc>
            </a:pPr>
          </a:p>
          <a:p>
            <a:pPr algn="l" marL="647692" indent="-323846" lvl="1">
              <a:lnSpc>
                <a:spcPts val="4199"/>
              </a:lnSpc>
              <a:buAutoNum type="arabicPeriod" startAt="1"/>
            </a:pPr>
            <a:r>
              <a:rPr lang="en-US" sz="2999">
                <a:solidFill>
                  <a:srgbClr val="000000"/>
                </a:solidFill>
                <a:latin typeface="Cerebri"/>
                <a:ea typeface="Cerebri"/>
                <a:cs typeface="Cerebri"/>
                <a:sym typeface="Cerebri"/>
              </a:rPr>
              <a:t>Open the task card for the task</a:t>
            </a:r>
          </a:p>
          <a:p>
            <a:pPr algn="l" marL="647692" indent="-323846" lvl="1">
              <a:lnSpc>
                <a:spcPts val="4199"/>
              </a:lnSpc>
              <a:spcBef>
                <a:spcPct val="0"/>
              </a:spcBef>
              <a:buAutoNum type="arabicPeriod" startAt="1"/>
            </a:pPr>
            <a:r>
              <a:rPr lang="en-US" sz="2999">
                <a:solidFill>
                  <a:srgbClr val="000000"/>
                </a:solidFill>
                <a:latin typeface="Cerebri"/>
                <a:ea typeface="Cerebri"/>
                <a:cs typeface="Cerebri"/>
                <a:sym typeface="Cerebri"/>
              </a:rPr>
              <a:t>From the “Repeat” dropdown, as seen in the image to the right, select whether the task repeats daily, weekly, etc.</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Create Recurring Tasks</a:t>
            </a:r>
          </a:p>
        </p:txBody>
      </p:sp>
      <p:grpSp>
        <p:nvGrpSpPr>
          <p:cNvPr name="Group 7" id="7"/>
          <p:cNvGrpSpPr/>
          <p:nvPr/>
        </p:nvGrpSpPr>
        <p:grpSpPr>
          <a:xfrm rot="0">
            <a:off x="7667622" y="155299"/>
            <a:ext cx="10168723" cy="10131701"/>
            <a:chOff x="0" y="0"/>
            <a:chExt cx="13558298" cy="13508935"/>
          </a:xfrm>
        </p:grpSpPr>
        <p:sp>
          <p:nvSpPr>
            <p:cNvPr name="Freeform 8" id="8"/>
            <p:cNvSpPr/>
            <p:nvPr/>
          </p:nvSpPr>
          <p:spPr>
            <a:xfrm flipH="false" flipV="false" rot="0">
              <a:off x="0" y="0"/>
              <a:ext cx="13558298" cy="13508935"/>
            </a:xfrm>
            <a:custGeom>
              <a:avLst/>
              <a:gdLst/>
              <a:ahLst/>
              <a:cxnLst/>
              <a:rect r="r" b="b" t="t" l="l"/>
              <a:pathLst>
                <a:path h="13508935" w="13558298">
                  <a:moveTo>
                    <a:pt x="0" y="0"/>
                  </a:moveTo>
                  <a:lnTo>
                    <a:pt x="13558298" y="0"/>
                  </a:lnTo>
                  <a:lnTo>
                    <a:pt x="13558298" y="13508935"/>
                  </a:lnTo>
                  <a:lnTo>
                    <a:pt x="0" y="13508935"/>
                  </a:lnTo>
                  <a:lnTo>
                    <a:pt x="0" y="0"/>
                  </a:lnTo>
                  <a:close/>
                </a:path>
              </a:pathLst>
            </a:custGeom>
            <a:blipFill>
              <a:blip r:embed="rId2"/>
              <a:stretch>
                <a:fillRect l="0" t="0" r="0" b="0"/>
              </a:stretch>
            </a:blipFill>
          </p:spPr>
        </p:sp>
        <p:sp>
          <p:nvSpPr>
            <p:cNvPr name="Freeform 9" id="9"/>
            <p:cNvSpPr/>
            <p:nvPr/>
          </p:nvSpPr>
          <p:spPr>
            <a:xfrm flipH="false" flipV="false" rot="0">
              <a:off x="8344045" y="5235484"/>
              <a:ext cx="4631847" cy="1854976"/>
            </a:xfrm>
            <a:custGeom>
              <a:avLst/>
              <a:gdLst/>
              <a:ahLst/>
              <a:cxnLst/>
              <a:rect r="r" b="b" t="t" l="l"/>
              <a:pathLst>
                <a:path h="1854976" w="4631847">
                  <a:moveTo>
                    <a:pt x="0" y="0"/>
                  </a:moveTo>
                  <a:lnTo>
                    <a:pt x="4631848" y="0"/>
                  </a:lnTo>
                  <a:lnTo>
                    <a:pt x="4631848" y="1854976"/>
                  </a:lnTo>
                  <a:lnTo>
                    <a:pt x="0" y="1854976"/>
                  </a:lnTo>
                  <a:lnTo>
                    <a:pt x="0" y="0"/>
                  </a:lnTo>
                  <a:close/>
                </a:path>
              </a:pathLst>
            </a:custGeom>
            <a:blipFill>
              <a:blip r:embed="rId3"/>
              <a:stretch>
                <a:fillRect l="-571599" t="-1799453" r="-101071" b="-29894"/>
              </a:stretch>
            </a:blipFill>
            <a:ln w="190500" cap="sq">
              <a:solidFill>
                <a:srgbClr val="E5231D"/>
              </a:solidFill>
              <a:prstDash val="solid"/>
              <a:miter/>
            </a:ln>
          </p:spPr>
        </p:sp>
      </p:gr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71550"/>
            <a:ext cx="7120880" cy="5743576"/>
          </a:xfrm>
          <a:prstGeom prst="rect">
            <a:avLst/>
          </a:prstGeom>
        </p:spPr>
        <p:txBody>
          <a:bodyPr anchor="t" rtlCol="false" tIns="0" lIns="0" bIns="0" rIns="0">
            <a:spAutoFit/>
          </a:bodyPr>
          <a:lstStyle/>
          <a:p>
            <a:pPr algn="l">
              <a:lnSpc>
                <a:spcPts val="4199"/>
              </a:lnSpc>
            </a:pPr>
            <a:r>
              <a:rPr lang="en-US" sz="2999">
                <a:solidFill>
                  <a:srgbClr val="000000"/>
                </a:solidFill>
                <a:latin typeface="Cerebri"/>
                <a:ea typeface="Cerebri"/>
                <a:cs typeface="Cerebri"/>
                <a:sym typeface="Cerebri"/>
              </a:rPr>
              <a:t>In My Plans, you will find plans that you have either created yourself or plans that someone else added you to.  In these plans, you can create tasks and assign them to yourself for easy tracking or assign tasks to someone else.  To create a plan for your specific position at WLR, follow these steps:</a:t>
            </a:r>
          </a:p>
          <a:p>
            <a:pPr algn="l">
              <a:lnSpc>
                <a:spcPts val="4199"/>
              </a:lnSpc>
            </a:pPr>
          </a:p>
          <a:p>
            <a:pPr algn="l" marL="647692" indent="-323846" lvl="1">
              <a:lnSpc>
                <a:spcPts val="4199"/>
              </a:lnSpc>
              <a:spcBef>
                <a:spcPct val="0"/>
              </a:spcBef>
              <a:buAutoNum type="arabicPeriod" startAt="1"/>
            </a:pPr>
            <a:r>
              <a:rPr lang="en-US" sz="2999">
                <a:solidFill>
                  <a:srgbClr val="000000"/>
                </a:solidFill>
                <a:latin typeface="Cerebri"/>
                <a:ea typeface="Cerebri"/>
                <a:cs typeface="Cerebri"/>
                <a:sym typeface="Cerebri"/>
              </a:rPr>
              <a:t>Click on the My Plans tab in Planner, as seen in the image to the right</a:t>
            </a:r>
          </a:p>
        </p:txBody>
      </p:sp>
      <p:grpSp>
        <p:nvGrpSpPr>
          <p:cNvPr name="Group 3" id="3"/>
          <p:cNvGrpSpPr/>
          <p:nvPr/>
        </p:nvGrpSpPr>
        <p:grpSpPr>
          <a:xfrm rot="0">
            <a:off x="0" y="0"/>
            <a:ext cx="18288000" cy="155299"/>
            <a:chOff x="0" y="0"/>
            <a:chExt cx="4816593" cy="40902"/>
          </a:xfrm>
        </p:grpSpPr>
        <p:sp>
          <p:nvSpPr>
            <p:cNvPr name="Freeform 4" id="4"/>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5" id="5"/>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Create a Plan in My Plans</a:t>
            </a:r>
          </a:p>
        </p:txBody>
      </p:sp>
      <p:grpSp>
        <p:nvGrpSpPr>
          <p:cNvPr name="Group 7" id="7"/>
          <p:cNvGrpSpPr/>
          <p:nvPr/>
        </p:nvGrpSpPr>
        <p:grpSpPr>
          <a:xfrm rot="0">
            <a:off x="7696754" y="1028700"/>
            <a:ext cx="10591246" cy="6850981"/>
            <a:chOff x="0" y="0"/>
            <a:chExt cx="14121661" cy="9134641"/>
          </a:xfrm>
        </p:grpSpPr>
        <p:sp>
          <p:nvSpPr>
            <p:cNvPr name="Freeform 8" id="8"/>
            <p:cNvSpPr/>
            <p:nvPr/>
          </p:nvSpPr>
          <p:spPr>
            <a:xfrm flipH="false" flipV="false" rot="0">
              <a:off x="0" y="0"/>
              <a:ext cx="14121661" cy="9134641"/>
            </a:xfrm>
            <a:custGeom>
              <a:avLst/>
              <a:gdLst/>
              <a:ahLst/>
              <a:cxnLst/>
              <a:rect r="r" b="b" t="t" l="l"/>
              <a:pathLst>
                <a:path h="9134641" w="14121661">
                  <a:moveTo>
                    <a:pt x="0" y="0"/>
                  </a:moveTo>
                  <a:lnTo>
                    <a:pt x="14121661" y="0"/>
                  </a:lnTo>
                  <a:lnTo>
                    <a:pt x="14121661" y="9134641"/>
                  </a:lnTo>
                  <a:lnTo>
                    <a:pt x="0" y="9134641"/>
                  </a:lnTo>
                  <a:lnTo>
                    <a:pt x="0" y="0"/>
                  </a:lnTo>
                  <a:close/>
                </a:path>
              </a:pathLst>
            </a:custGeom>
            <a:blipFill>
              <a:blip r:embed="rId2"/>
              <a:stretch>
                <a:fillRect l="0" t="0" r="0" b="0"/>
              </a:stretch>
            </a:blipFill>
          </p:spPr>
        </p:sp>
        <p:sp>
          <p:nvSpPr>
            <p:cNvPr name="Freeform 9" id="9"/>
            <p:cNvSpPr/>
            <p:nvPr/>
          </p:nvSpPr>
          <p:spPr>
            <a:xfrm flipH="false" flipV="false" rot="0">
              <a:off x="899383" y="3196800"/>
              <a:ext cx="5083134" cy="1119401"/>
            </a:xfrm>
            <a:custGeom>
              <a:avLst/>
              <a:gdLst/>
              <a:ahLst/>
              <a:cxnLst/>
              <a:rect r="r" b="b" t="t" l="l"/>
              <a:pathLst>
                <a:path h="1119401" w="5083134">
                  <a:moveTo>
                    <a:pt x="0" y="0"/>
                  </a:moveTo>
                  <a:lnTo>
                    <a:pt x="5083135" y="0"/>
                  </a:lnTo>
                  <a:lnTo>
                    <a:pt x="5083135" y="1119401"/>
                  </a:lnTo>
                  <a:lnTo>
                    <a:pt x="0" y="1119401"/>
                  </a:lnTo>
                  <a:lnTo>
                    <a:pt x="0" y="0"/>
                  </a:lnTo>
                  <a:close/>
                </a:path>
              </a:pathLst>
            </a:custGeom>
            <a:blipFill>
              <a:blip r:embed="rId3"/>
              <a:stretch>
                <a:fillRect l="-266813" t="-1565205" r="-35526" b="-161796"/>
              </a:stretch>
            </a:blipFill>
            <a:ln w="190500" cap="sq">
              <a:solidFill>
                <a:srgbClr val="E5231D"/>
              </a:solidFill>
              <a:prstDash val="solid"/>
              <a:miter/>
            </a:ln>
          </p:spPr>
        </p:sp>
      </p:gr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3847333" y="2281685"/>
            <a:ext cx="10593334" cy="8005315"/>
            <a:chOff x="0" y="0"/>
            <a:chExt cx="14124446" cy="10673753"/>
          </a:xfrm>
        </p:grpSpPr>
        <p:sp>
          <p:nvSpPr>
            <p:cNvPr name="Freeform 6" id="6"/>
            <p:cNvSpPr/>
            <p:nvPr/>
          </p:nvSpPr>
          <p:spPr>
            <a:xfrm flipH="false" flipV="false" rot="0">
              <a:off x="0" y="0"/>
              <a:ext cx="14124446" cy="10673753"/>
            </a:xfrm>
            <a:custGeom>
              <a:avLst/>
              <a:gdLst/>
              <a:ahLst/>
              <a:cxnLst/>
              <a:rect r="r" b="b" t="t" l="l"/>
              <a:pathLst>
                <a:path h="10673753" w="14124446">
                  <a:moveTo>
                    <a:pt x="0" y="0"/>
                  </a:moveTo>
                  <a:lnTo>
                    <a:pt x="14124446" y="0"/>
                  </a:lnTo>
                  <a:lnTo>
                    <a:pt x="14124446" y="10673753"/>
                  </a:lnTo>
                  <a:lnTo>
                    <a:pt x="0" y="10673753"/>
                  </a:lnTo>
                  <a:lnTo>
                    <a:pt x="0" y="0"/>
                  </a:lnTo>
                  <a:close/>
                </a:path>
              </a:pathLst>
            </a:custGeom>
            <a:blipFill>
              <a:blip r:embed="rId2"/>
              <a:stretch>
                <a:fillRect l="0" t="0" r="0" b="0"/>
              </a:stretch>
            </a:blipFill>
          </p:spPr>
        </p:sp>
        <p:sp>
          <p:nvSpPr>
            <p:cNvPr name="Freeform 7" id="7"/>
            <p:cNvSpPr/>
            <p:nvPr/>
          </p:nvSpPr>
          <p:spPr>
            <a:xfrm flipH="false" flipV="false" rot="0">
              <a:off x="4132729" y="1188449"/>
              <a:ext cx="4731685" cy="2154056"/>
            </a:xfrm>
            <a:custGeom>
              <a:avLst/>
              <a:gdLst/>
              <a:ahLst/>
              <a:cxnLst/>
              <a:rect r="r" b="b" t="t" l="l"/>
              <a:pathLst>
                <a:path h="2154056" w="4731685">
                  <a:moveTo>
                    <a:pt x="0" y="0"/>
                  </a:moveTo>
                  <a:lnTo>
                    <a:pt x="4731685" y="0"/>
                  </a:lnTo>
                  <a:lnTo>
                    <a:pt x="4731685" y="2154056"/>
                  </a:lnTo>
                  <a:lnTo>
                    <a:pt x="0" y="2154056"/>
                  </a:lnTo>
                  <a:lnTo>
                    <a:pt x="0" y="0"/>
                  </a:lnTo>
                  <a:close/>
                </a:path>
              </a:pathLst>
            </a:custGeom>
            <a:blipFill>
              <a:blip r:embed="rId3"/>
              <a:stretch>
                <a:fillRect l="-271889" t="-795474" r="-56597" b="-45755"/>
              </a:stretch>
            </a:blipFill>
            <a:ln w="190500" cap="sq">
              <a:solidFill>
                <a:srgbClr val="E5231D"/>
              </a:solidFill>
              <a:prstDash val="solid"/>
              <a:miter/>
            </a:ln>
          </p:spPr>
        </p:sp>
      </p:grpSp>
      <p:sp>
        <p:nvSpPr>
          <p:cNvPr name="TextBox 8" id="8"/>
          <p:cNvSpPr txBox="true"/>
          <p:nvPr/>
        </p:nvSpPr>
        <p:spPr>
          <a:xfrm rot="0">
            <a:off x="247977" y="981056"/>
            <a:ext cx="17461569" cy="1028701"/>
          </a:xfrm>
          <a:prstGeom prst="rect">
            <a:avLst/>
          </a:prstGeom>
        </p:spPr>
        <p:txBody>
          <a:bodyPr anchor="t" rtlCol="false" tIns="0" lIns="0" bIns="0" rIns="0">
            <a:spAutoFit/>
          </a:bodyPr>
          <a:lstStyle/>
          <a:p>
            <a:pPr algn="l">
              <a:lnSpc>
                <a:spcPts val="4199"/>
              </a:lnSpc>
              <a:spcBef>
                <a:spcPct val="0"/>
              </a:spcBef>
            </a:pPr>
            <a:r>
              <a:rPr lang="en-US" sz="2999">
                <a:solidFill>
                  <a:srgbClr val="000000"/>
                </a:solidFill>
                <a:latin typeface="Cerebri"/>
                <a:ea typeface="Cerebri"/>
                <a:cs typeface="Cerebri"/>
                <a:sym typeface="Cerebri"/>
              </a:rPr>
              <a:t>2. Click “+ New plan” at the top right corner of the My Plans page.  This will open a pop-up window for creating a plan</a:t>
            </a:r>
          </a:p>
        </p:txBody>
      </p:sp>
      <p:sp>
        <p:nvSpPr>
          <p:cNvPr name="TextBox 9" id="9"/>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Create a Plan in My Plans (Cont.)</a:t>
            </a: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17336498" cy="530861"/>
          </a:xfrm>
          <a:prstGeom prst="rect">
            <a:avLst/>
          </a:prstGeom>
        </p:spPr>
        <p:txBody>
          <a:bodyPr anchor="t" rtlCol="false" tIns="0" lIns="0" bIns="0" rIns="0">
            <a:spAutoFit/>
          </a:bodyPr>
          <a:lstStyle/>
          <a:p>
            <a:pPr algn="l">
              <a:lnSpc>
                <a:spcPts val="4339"/>
              </a:lnSpc>
              <a:spcBef>
                <a:spcPct val="0"/>
              </a:spcBef>
            </a:pPr>
            <a:r>
              <a:rPr lang="en-US" sz="3099">
                <a:solidFill>
                  <a:srgbClr val="000000"/>
                </a:solidFill>
                <a:latin typeface="Cerebri"/>
                <a:ea typeface="Cerebri"/>
                <a:cs typeface="Cerebri"/>
                <a:sym typeface="Cerebri"/>
              </a:rPr>
              <a:t>3. From the pop-up window, select “Basic” for your new plan</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Create a Plan in My Plans (Cont.)</a:t>
            </a:r>
          </a:p>
        </p:txBody>
      </p:sp>
      <p:grpSp>
        <p:nvGrpSpPr>
          <p:cNvPr name="Group 7" id="7"/>
          <p:cNvGrpSpPr/>
          <p:nvPr/>
        </p:nvGrpSpPr>
        <p:grpSpPr>
          <a:xfrm rot="0">
            <a:off x="136222" y="2643339"/>
            <a:ext cx="17560006" cy="6614961"/>
            <a:chOff x="0" y="0"/>
            <a:chExt cx="23413342" cy="8819949"/>
          </a:xfrm>
        </p:grpSpPr>
        <p:sp>
          <p:nvSpPr>
            <p:cNvPr name="Freeform 8" id="8"/>
            <p:cNvSpPr/>
            <p:nvPr/>
          </p:nvSpPr>
          <p:spPr>
            <a:xfrm flipH="false" flipV="false" rot="0">
              <a:off x="0" y="0"/>
              <a:ext cx="23413342" cy="8819949"/>
            </a:xfrm>
            <a:custGeom>
              <a:avLst/>
              <a:gdLst/>
              <a:ahLst/>
              <a:cxnLst/>
              <a:rect r="r" b="b" t="t" l="l"/>
              <a:pathLst>
                <a:path h="8819949" w="23413342">
                  <a:moveTo>
                    <a:pt x="0" y="0"/>
                  </a:moveTo>
                  <a:lnTo>
                    <a:pt x="23413342" y="0"/>
                  </a:lnTo>
                  <a:lnTo>
                    <a:pt x="23413342" y="8819949"/>
                  </a:lnTo>
                  <a:lnTo>
                    <a:pt x="0" y="8819949"/>
                  </a:lnTo>
                  <a:lnTo>
                    <a:pt x="0" y="0"/>
                  </a:lnTo>
                  <a:close/>
                </a:path>
              </a:pathLst>
            </a:custGeom>
            <a:blipFill>
              <a:blip r:embed="rId2"/>
              <a:stretch>
                <a:fillRect l="0" t="0" r="0" b="0"/>
              </a:stretch>
            </a:blipFill>
          </p:spPr>
        </p:sp>
        <p:sp>
          <p:nvSpPr>
            <p:cNvPr name="Freeform 9" id="9"/>
            <p:cNvSpPr/>
            <p:nvPr/>
          </p:nvSpPr>
          <p:spPr>
            <a:xfrm flipH="false" flipV="false" rot="0">
              <a:off x="5706358" y="2042520"/>
              <a:ext cx="6225187" cy="3645840"/>
            </a:xfrm>
            <a:custGeom>
              <a:avLst/>
              <a:gdLst/>
              <a:ahLst/>
              <a:cxnLst/>
              <a:rect r="r" b="b" t="t" l="l"/>
              <a:pathLst>
                <a:path h="3645840" w="6225187">
                  <a:moveTo>
                    <a:pt x="0" y="0"/>
                  </a:moveTo>
                  <a:lnTo>
                    <a:pt x="6225187" y="0"/>
                  </a:lnTo>
                  <a:lnTo>
                    <a:pt x="6225187" y="3645840"/>
                  </a:lnTo>
                  <a:lnTo>
                    <a:pt x="0" y="3645840"/>
                  </a:lnTo>
                  <a:lnTo>
                    <a:pt x="0" y="0"/>
                  </a:lnTo>
                  <a:close/>
                </a:path>
              </a:pathLst>
            </a:custGeom>
            <a:blipFill>
              <a:blip r:embed="rId3"/>
              <a:stretch>
                <a:fillRect l="-85549" t="-270585" r="-40989" b="-16223"/>
              </a:stretch>
            </a:blipFill>
            <a:ln w="190500" cap="sq">
              <a:solidFill>
                <a:srgbClr val="E5231D"/>
              </a:solidFill>
              <a:prstDash val="solid"/>
              <a:miter/>
            </a:ln>
          </p:spPr>
        </p:sp>
      </p:gr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71550"/>
            <a:ext cx="17336498" cy="2076451"/>
          </a:xfrm>
          <a:prstGeom prst="rect">
            <a:avLst/>
          </a:prstGeom>
        </p:spPr>
        <p:txBody>
          <a:bodyPr anchor="t" rtlCol="false" tIns="0" lIns="0" bIns="0" rIns="0">
            <a:spAutoFit/>
          </a:bodyPr>
          <a:lstStyle/>
          <a:p>
            <a:pPr algn="l">
              <a:lnSpc>
                <a:spcPts val="4199"/>
              </a:lnSpc>
            </a:pPr>
            <a:r>
              <a:rPr lang="en-US" sz="2999">
                <a:solidFill>
                  <a:srgbClr val="000000"/>
                </a:solidFill>
                <a:latin typeface="Cerebri"/>
                <a:ea typeface="Cerebri"/>
                <a:cs typeface="Cerebri"/>
                <a:sym typeface="Cerebri"/>
              </a:rPr>
              <a:t>4. In the “Name” text field, name the plan your job title</a:t>
            </a:r>
          </a:p>
          <a:p>
            <a:pPr algn="l">
              <a:lnSpc>
                <a:spcPts val="4199"/>
              </a:lnSpc>
            </a:pPr>
            <a:r>
              <a:rPr lang="en-US" sz="2999">
                <a:solidFill>
                  <a:srgbClr val="000000"/>
                </a:solidFill>
                <a:latin typeface="Cerebri"/>
                <a:ea typeface="Cerebri"/>
                <a:cs typeface="Cerebri"/>
                <a:sym typeface="Cerebri"/>
              </a:rPr>
              <a:t>5. </a:t>
            </a:r>
            <a:r>
              <a:rPr lang="en-US" sz="2999">
                <a:solidFill>
                  <a:srgbClr val="000000"/>
                </a:solidFill>
                <a:latin typeface="Cerebri"/>
                <a:ea typeface="Cerebri"/>
                <a:cs typeface="Cerebri"/>
                <a:sym typeface="Cerebri"/>
              </a:rPr>
              <a:t>Check the box for "Add to my pinned plans."  This will pin the plan to the left side menu of Planner for easy access</a:t>
            </a:r>
          </a:p>
          <a:p>
            <a:pPr algn="l">
              <a:lnSpc>
                <a:spcPts val="4199"/>
              </a:lnSpc>
              <a:spcBef>
                <a:spcPct val="0"/>
              </a:spcBef>
            </a:pPr>
            <a:r>
              <a:rPr lang="en-US" sz="2999">
                <a:solidFill>
                  <a:srgbClr val="000000"/>
                </a:solidFill>
                <a:latin typeface="Cerebri"/>
                <a:ea typeface="Cerebri"/>
                <a:cs typeface="Cerebri"/>
                <a:sym typeface="Cerebri"/>
              </a:rPr>
              <a:t>6. Click “Create” to create and open your new plan</a:t>
            </a:r>
          </a:p>
        </p:txBody>
      </p:sp>
      <p:grpSp>
        <p:nvGrpSpPr>
          <p:cNvPr name="Group 3" id="3"/>
          <p:cNvGrpSpPr/>
          <p:nvPr/>
        </p:nvGrpSpPr>
        <p:grpSpPr>
          <a:xfrm rot="0">
            <a:off x="0" y="0"/>
            <a:ext cx="18288000" cy="155299"/>
            <a:chOff x="0" y="0"/>
            <a:chExt cx="4816593" cy="40902"/>
          </a:xfrm>
        </p:grpSpPr>
        <p:sp>
          <p:nvSpPr>
            <p:cNvPr name="Freeform 4" id="4"/>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5" id="5"/>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Create a Plan in My Plans (Cont.)</a:t>
            </a:r>
          </a:p>
        </p:txBody>
      </p:sp>
      <p:grpSp>
        <p:nvGrpSpPr>
          <p:cNvPr name="Group 7" id="7"/>
          <p:cNvGrpSpPr/>
          <p:nvPr/>
        </p:nvGrpSpPr>
        <p:grpSpPr>
          <a:xfrm rot="0">
            <a:off x="3969127" y="3314701"/>
            <a:ext cx="10349746" cy="6660901"/>
            <a:chOff x="0" y="0"/>
            <a:chExt cx="13799661" cy="8881201"/>
          </a:xfrm>
        </p:grpSpPr>
        <p:sp>
          <p:nvSpPr>
            <p:cNvPr name="Freeform 8" id="8"/>
            <p:cNvSpPr/>
            <p:nvPr/>
          </p:nvSpPr>
          <p:spPr>
            <a:xfrm flipH="false" flipV="false" rot="0">
              <a:off x="0" y="0"/>
              <a:ext cx="13799661" cy="8881201"/>
            </a:xfrm>
            <a:custGeom>
              <a:avLst/>
              <a:gdLst/>
              <a:ahLst/>
              <a:cxnLst/>
              <a:rect r="r" b="b" t="t" l="l"/>
              <a:pathLst>
                <a:path h="8881201" w="13799661">
                  <a:moveTo>
                    <a:pt x="0" y="0"/>
                  </a:moveTo>
                  <a:lnTo>
                    <a:pt x="13799661" y="0"/>
                  </a:lnTo>
                  <a:lnTo>
                    <a:pt x="13799661" y="8881201"/>
                  </a:lnTo>
                  <a:lnTo>
                    <a:pt x="0" y="8881201"/>
                  </a:lnTo>
                  <a:lnTo>
                    <a:pt x="0" y="0"/>
                  </a:lnTo>
                  <a:close/>
                </a:path>
              </a:pathLst>
            </a:custGeom>
            <a:blipFill>
              <a:blip r:embed="rId2"/>
              <a:stretch>
                <a:fillRect l="0" t="0" r="0" b="0"/>
              </a:stretch>
            </a:blipFill>
          </p:spPr>
        </p:sp>
        <p:sp>
          <p:nvSpPr>
            <p:cNvPr name="Freeform 9" id="9"/>
            <p:cNvSpPr/>
            <p:nvPr/>
          </p:nvSpPr>
          <p:spPr>
            <a:xfrm flipH="false" flipV="false" rot="0">
              <a:off x="651078" y="2574185"/>
              <a:ext cx="6425277" cy="2786404"/>
            </a:xfrm>
            <a:custGeom>
              <a:avLst/>
              <a:gdLst/>
              <a:ahLst/>
              <a:cxnLst/>
              <a:rect r="r" b="b" t="t" l="l"/>
              <a:pathLst>
                <a:path h="2786404" w="6425277">
                  <a:moveTo>
                    <a:pt x="0" y="0"/>
                  </a:moveTo>
                  <a:lnTo>
                    <a:pt x="6425277" y="0"/>
                  </a:lnTo>
                  <a:lnTo>
                    <a:pt x="6425277" y="2786404"/>
                  </a:lnTo>
                  <a:lnTo>
                    <a:pt x="0" y="2786404"/>
                  </a:lnTo>
                  <a:lnTo>
                    <a:pt x="0" y="0"/>
                  </a:lnTo>
                  <a:close/>
                </a:path>
              </a:pathLst>
            </a:custGeom>
            <a:blipFill>
              <a:blip r:embed="rId3"/>
              <a:stretch>
                <a:fillRect l="-218630" t="-614498" r="-10220" b="-43811"/>
              </a:stretch>
            </a:blipFill>
            <a:ln w="190500" cap="sq">
              <a:solidFill>
                <a:srgbClr val="E5231D"/>
              </a:solidFill>
              <a:prstDash val="solid"/>
              <a:miter/>
            </a:ln>
          </p:spPr>
        </p:sp>
        <p:sp>
          <p:nvSpPr>
            <p:cNvPr name="Freeform 10" id="10"/>
            <p:cNvSpPr/>
            <p:nvPr/>
          </p:nvSpPr>
          <p:spPr>
            <a:xfrm flipH="false" flipV="false" rot="0">
              <a:off x="9884694" y="6554527"/>
              <a:ext cx="3274999" cy="1678930"/>
            </a:xfrm>
            <a:custGeom>
              <a:avLst/>
              <a:gdLst/>
              <a:ahLst/>
              <a:cxnLst/>
              <a:rect r="r" b="b" t="t" l="l"/>
              <a:pathLst>
                <a:path h="1678930" w="3274999">
                  <a:moveTo>
                    <a:pt x="0" y="0"/>
                  </a:moveTo>
                  <a:lnTo>
                    <a:pt x="3274999" y="0"/>
                  </a:lnTo>
                  <a:lnTo>
                    <a:pt x="3274999" y="1678929"/>
                  </a:lnTo>
                  <a:lnTo>
                    <a:pt x="0" y="1678929"/>
                  </a:lnTo>
                  <a:lnTo>
                    <a:pt x="0" y="0"/>
                  </a:lnTo>
                  <a:close/>
                </a:path>
              </a:pathLst>
            </a:custGeom>
            <a:blipFill>
              <a:blip r:embed="rId3"/>
              <a:stretch>
                <a:fillRect l="-151911" t="-548911" r="-150357" b="-135773"/>
              </a:stretch>
            </a:blipFill>
            <a:ln w="190500" cap="sq">
              <a:solidFill>
                <a:srgbClr val="E5231D"/>
              </a:solidFill>
              <a:prstDash val="solid"/>
              <a:miter/>
            </a:ln>
          </p:spPr>
        </p:sp>
      </p:gr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71550"/>
            <a:ext cx="17336498" cy="3069591"/>
          </a:xfrm>
          <a:prstGeom prst="rect">
            <a:avLst/>
          </a:prstGeom>
        </p:spPr>
        <p:txBody>
          <a:bodyPr anchor="t" rtlCol="false" tIns="0" lIns="0" bIns="0" rIns="0">
            <a:spAutoFit/>
          </a:bodyPr>
          <a:lstStyle/>
          <a:p>
            <a:pPr algn="l">
              <a:lnSpc>
                <a:spcPts val="4059"/>
              </a:lnSpc>
            </a:pPr>
            <a:r>
              <a:rPr lang="en-US" sz="2899">
                <a:solidFill>
                  <a:srgbClr val="000000"/>
                </a:solidFill>
                <a:latin typeface="Cerebri"/>
                <a:ea typeface="Cerebri"/>
                <a:cs typeface="Cerebri"/>
                <a:sym typeface="Cerebri"/>
              </a:rPr>
              <a:t>Buckets can help you organize your tasks within a plan through creating different columns.  The default bucket when you create a plan is “To do.”  To create additional buckets, follow these steps:</a:t>
            </a:r>
          </a:p>
          <a:p>
            <a:pPr algn="l">
              <a:lnSpc>
                <a:spcPts val="4059"/>
              </a:lnSpc>
            </a:pPr>
          </a:p>
          <a:p>
            <a:pPr algn="l" marL="626102" indent="-313051" lvl="1">
              <a:lnSpc>
                <a:spcPts val="4059"/>
              </a:lnSpc>
              <a:buAutoNum type="arabicPeriod" startAt="1"/>
            </a:pPr>
            <a:r>
              <a:rPr lang="en-US" sz="2899">
                <a:solidFill>
                  <a:srgbClr val="000000"/>
                </a:solidFill>
                <a:latin typeface="Cerebri"/>
                <a:ea typeface="Cerebri"/>
                <a:cs typeface="Cerebri"/>
                <a:sym typeface="Cerebri"/>
              </a:rPr>
              <a:t>From a plan, click “Add new bucket,” as seen in the image below</a:t>
            </a:r>
          </a:p>
          <a:p>
            <a:pPr algn="l" marL="626102" indent="-313051" lvl="1">
              <a:lnSpc>
                <a:spcPts val="4059"/>
              </a:lnSpc>
              <a:buAutoNum type="arabicPeriod" startAt="1"/>
            </a:pPr>
            <a:r>
              <a:rPr lang="en-US" sz="2899">
                <a:solidFill>
                  <a:srgbClr val="000000"/>
                </a:solidFill>
                <a:latin typeface="Cerebri"/>
                <a:ea typeface="Cerebri"/>
                <a:cs typeface="Cerebri"/>
                <a:sym typeface="Cerebri"/>
              </a:rPr>
              <a:t>Type the name of the new bucket</a:t>
            </a:r>
          </a:p>
          <a:p>
            <a:pPr algn="l" marL="626102" indent="-313051" lvl="1">
              <a:lnSpc>
                <a:spcPts val="4059"/>
              </a:lnSpc>
              <a:spcBef>
                <a:spcPct val="0"/>
              </a:spcBef>
              <a:buAutoNum type="arabicPeriod" startAt="1"/>
            </a:pPr>
            <a:r>
              <a:rPr lang="en-US" sz="2899">
                <a:solidFill>
                  <a:srgbClr val="000000"/>
                </a:solidFill>
                <a:latin typeface="Cerebri"/>
                <a:ea typeface="Cerebri"/>
                <a:cs typeface="Cerebri"/>
                <a:sym typeface="Cerebri"/>
              </a:rPr>
              <a:t>Press the enter button on your keyboard to save the bucket</a:t>
            </a:r>
          </a:p>
        </p:txBody>
      </p:sp>
      <p:grpSp>
        <p:nvGrpSpPr>
          <p:cNvPr name="Group 6" id="6"/>
          <p:cNvGrpSpPr/>
          <p:nvPr/>
        </p:nvGrpSpPr>
        <p:grpSpPr>
          <a:xfrm rot="0">
            <a:off x="1008072" y="4279266"/>
            <a:ext cx="16271856" cy="5766674"/>
            <a:chOff x="0" y="0"/>
            <a:chExt cx="21695808" cy="7688899"/>
          </a:xfrm>
        </p:grpSpPr>
        <p:sp>
          <p:nvSpPr>
            <p:cNvPr name="Freeform 7" id="7"/>
            <p:cNvSpPr/>
            <p:nvPr/>
          </p:nvSpPr>
          <p:spPr>
            <a:xfrm flipH="false" flipV="false" rot="0">
              <a:off x="0" y="0"/>
              <a:ext cx="21695808" cy="7688899"/>
            </a:xfrm>
            <a:custGeom>
              <a:avLst/>
              <a:gdLst/>
              <a:ahLst/>
              <a:cxnLst/>
              <a:rect r="r" b="b" t="t" l="l"/>
              <a:pathLst>
                <a:path h="7688899" w="21695808">
                  <a:moveTo>
                    <a:pt x="0" y="0"/>
                  </a:moveTo>
                  <a:lnTo>
                    <a:pt x="21695808" y="0"/>
                  </a:lnTo>
                  <a:lnTo>
                    <a:pt x="21695808" y="7688899"/>
                  </a:lnTo>
                  <a:lnTo>
                    <a:pt x="0" y="7688899"/>
                  </a:lnTo>
                  <a:lnTo>
                    <a:pt x="0" y="0"/>
                  </a:lnTo>
                  <a:close/>
                </a:path>
              </a:pathLst>
            </a:custGeom>
            <a:blipFill>
              <a:blip r:embed="rId2"/>
              <a:stretch>
                <a:fillRect l="0" t="0" r="0" b="-27253"/>
              </a:stretch>
            </a:blipFill>
          </p:spPr>
        </p:sp>
        <p:sp>
          <p:nvSpPr>
            <p:cNvPr name="Freeform 8" id="8"/>
            <p:cNvSpPr/>
            <p:nvPr/>
          </p:nvSpPr>
          <p:spPr>
            <a:xfrm flipH="false" flipV="false" rot="0">
              <a:off x="8618126" y="3311024"/>
              <a:ext cx="3598157" cy="1437172"/>
            </a:xfrm>
            <a:custGeom>
              <a:avLst/>
              <a:gdLst/>
              <a:ahLst/>
              <a:cxnLst/>
              <a:rect r="r" b="b" t="t" l="l"/>
              <a:pathLst>
                <a:path h="1437172" w="3598157">
                  <a:moveTo>
                    <a:pt x="0" y="0"/>
                  </a:moveTo>
                  <a:lnTo>
                    <a:pt x="3598157" y="0"/>
                  </a:lnTo>
                  <a:lnTo>
                    <a:pt x="3598157" y="1437171"/>
                  </a:lnTo>
                  <a:lnTo>
                    <a:pt x="0" y="1437171"/>
                  </a:lnTo>
                  <a:lnTo>
                    <a:pt x="0" y="0"/>
                  </a:lnTo>
                  <a:close/>
                </a:path>
              </a:pathLst>
            </a:custGeom>
            <a:blipFill>
              <a:blip r:embed="rId3"/>
              <a:stretch>
                <a:fillRect l="-396943" t="-1245820" r="-100114" b="-148995"/>
              </a:stretch>
            </a:blipFill>
            <a:ln w="200025" cap="sq">
              <a:solidFill>
                <a:srgbClr val="E5231D"/>
              </a:solidFill>
              <a:prstDash val="solid"/>
              <a:miter/>
            </a:ln>
          </p:spPr>
        </p:sp>
      </p:grpSp>
      <p:sp>
        <p:nvSpPr>
          <p:cNvPr name="TextBox 9" id="9"/>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Create Buckets to Organize Tasks in a Plan</a:t>
            </a:r>
          </a:p>
        </p:txBody>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62025"/>
            <a:ext cx="9675886" cy="7588886"/>
          </a:xfrm>
          <a:prstGeom prst="rect">
            <a:avLst/>
          </a:prstGeom>
        </p:spPr>
        <p:txBody>
          <a:bodyPr anchor="t" rtlCol="false" tIns="0" lIns="0" bIns="0" rIns="0">
            <a:spAutoFit/>
          </a:bodyPr>
          <a:lstStyle/>
          <a:p>
            <a:pPr algn="l">
              <a:lnSpc>
                <a:spcPts val="4339"/>
              </a:lnSpc>
            </a:pPr>
            <a:r>
              <a:rPr lang="en-US" sz="3099">
                <a:solidFill>
                  <a:srgbClr val="000000"/>
                </a:solidFill>
                <a:latin typeface="Cerebri"/>
                <a:ea typeface="Cerebri"/>
                <a:cs typeface="Cerebri"/>
                <a:sym typeface="Cerebri"/>
              </a:rPr>
              <a:t>When you open a specific plan, such as the one you just created, there will be a column labeled “To do.”  Here, any tasks you assign to yourself or others will be associated with the specific plan.  To assign tasks, follow these steps:</a:t>
            </a:r>
          </a:p>
          <a:p>
            <a:pPr algn="l">
              <a:lnSpc>
                <a:spcPts val="4339"/>
              </a:lnSpc>
            </a:pPr>
          </a:p>
          <a:p>
            <a:pPr algn="l" marL="669281" indent="-334641" lvl="1">
              <a:lnSpc>
                <a:spcPts val="4339"/>
              </a:lnSpc>
              <a:buAutoNum type="arabicPeriod" startAt="1"/>
            </a:pPr>
            <a:r>
              <a:rPr lang="en-US" sz="3099">
                <a:solidFill>
                  <a:srgbClr val="000000"/>
                </a:solidFill>
                <a:latin typeface="Cerebri"/>
                <a:ea typeface="Cerebri"/>
                <a:cs typeface="Cerebri"/>
                <a:sym typeface="Cerebri"/>
              </a:rPr>
              <a:t>Open the applicable plan</a:t>
            </a:r>
          </a:p>
          <a:p>
            <a:pPr algn="l" marL="669281" indent="-334641" lvl="1">
              <a:lnSpc>
                <a:spcPts val="4339"/>
              </a:lnSpc>
              <a:buAutoNum type="arabicPeriod" startAt="1"/>
            </a:pPr>
            <a:r>
              <a:rPr lang="en-US" sz="3099">
                <a:solidFill>
                  <a:srgbClr val="000000"/>
                </a:solidFill>
                <a:latin typeface="Cerebri"/>
                <a:ea typeface="Cerebri"/>
                <a:cs typeface="Cerebri"/>
                <a:sym typeface="Cerebri"/>
              </a:rPr>
              <a:t>Locate the “To do” column, as seen in the image to the right</a:t>
            </a:r>
          </a:p>
          <a:p>
            <a:pPr algn="l" marL="669281" indent="-334641" lvl="1">
              <a:lnSpc>
                <a:spcPts val="4339"/>
              </a:lnSpc>
              <a:buAutoNum type="arabicPeriod" startAt="1"/>
            </a:pPr>
            <a:r>
              <a:rPr lang="en-US" sz="3099">
                <a:solidFill>
                  <a:srgbClr val="000000"/>
                </a:solidFill>
                <a:latin typeface="Cerebri"/>
                <a:ea typeface="Cerebri"/>
                <a:cs typeface="Cerebri"/>
                <a:sym typeface="Cerebri"/>
              </a:rPr>
              <a:t>C</a:t>
            </a:r>
            <a:r>
              <a:rPr lang="en-US" sz="3099">
                <a:solidFill>
                  <a:srgbClr val="000000"/>
                </a:solidFill>
                <a:latin typeface="Cerebri"/>
                <a:ea typeface="Cerebri"/>
                <a:cs typeface="Cerebri"/>
                <a:sym typeface="Cerebri"/>
              </a:rPr>
              <a:t>lick “+ Add task”</a:t>
            </a:r>
          </a:p>
          <a:p>
            <a:pPr algn="l" marL="669281" indent="-334641" lvl="1">
              <a:lnSpc>
                <a:spcPts val="4339"/>
              </a:lnSpc>
              <a:buAutoNum type="arabicPeriod" startAt="1"/>
            </a:pPr>
            <a:r>
              <a:rPr lang="en-US" sz="3099">
                <a:solidFill>
                  <a:srgbClr val="000000"/>
                </a:solidFill>
                <a:latin typeface="Cerebri"/>
                <a:ea typeface="Cerebri"/>
                <a:cs typeface="Cerebri"/>
                <a:sym typeface="Cerebri"/>
              </a:rPr>
              <a:t>Enter the task name and set a due date</a:t>
            </a:r>
          </a:p>
          <a:p>
            <a:pPr algn="l" marL="669281" indent="-334641" lvl="1">
              <a:lnSpc>
                <a:spcPts val="4339"/>
              </a:lnSpc>
              <a:buAutoNum type="arabicPeriod" startAt="1"/>
            </a:pPr>
            <a:r>
              <a:rPr lang="en-US" sz="3099">
                <a:solidFill>
                  <a:srgbClr val="000000"/>
                </a:solidFill>
                <a:latin typeface="Cerebri"/>
                <a:ea typeface="Cerebri"/>
                <a:cs typeface="Cerebri"/>
                <a:sym typeface="Cerebri"/>
              </a:rPr>
              <a:t>Click “Assign”  and add who you are assigning the task to</a:t>
            </a:r>
          </a:p>
          <a:p>
            <a:pPr algn="l" marL="669281" indent="-334641" lvl="1">
              <a:lnSpc>
                <a:spcPts val="4339"/>
              </a:lnSpc>
              <a:spcBef>
                <a:spcPct val="0"/>
              </a:spcBef>
              <a:buAutoNum type="arabicPeriod" startAt="1"/>
            </a:pPr>
            <a:r>
              <a:rPr lang="en-US" sz="3099">
                <a:solidFill>
                  <a:srgbClr val="000000"/>
                </a:solidFill>
                <a:latin typeface="Cerebri"/>
                <a:ea typeface="Cerebri"/>
                <a:cs typeface="Cerebri"/>
                <a:sym typeface="Cerebri"/>
              </a:rPr>
              <a:t>Once complete, click “Add task”</a:t>
            </a:r>
          </a:p>
        </p:txBody>
      </p:sp>
      <p:grpSp>
        <p:nvGrpSpPr>
          <p:cNvPr name="Group 3" id="3"/>
          <p:cNvGrpSpPr/>
          <p:nvPr/>
        </p:nvGrpSpPr>
        <p:grpSpPr>
          <a:xfrm rot="0">
            <a:off x="0" y="0"/>
            <a:ext cx="18288000" cy="155299"/>
            <a:chOff x="0" y="0"/>
            <a:chExt cx="4816593" cy="40902"/>
          </a:xfrm>
        </p:grpSpPr>
        <p:sp>
          <p:nvSpPr>
            <p:cNvPr name="Freeform 4" id="4"/>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5" id="5"/>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Assign Tasks through My Plans</a:t>
            </a:r>
          </a:p>
        </p:txBody>
      </p:sp>
      <p:grpSp>
        <p:nvGrpSpPr>
          <p:cNvPr name="Group 7" id="7"/>
          <p:cNvGrpSpPr/>
          <p:nvPr/>
        </p:nvGrpSpPr>
        <p:grpSpPr>
          <a:xfrm rot="0">
            <a:off x="10278282" y="623468"/>
            <a:ext cx="7699143" cy="9259232"/>
            <a:chOff x="0" y="0"/>
            <a:chExt cx="10265524" cy="12345643"/>
          </a:xfrm>
        </p:grpSpPr>
        <p:sp>
          <p:nvSpPr>
            <p:cNvPr name="Freeform 8" id="8"/>
            <p:cNvSpPr/>
            <p:nvPr/>
          </p:nvSpPr>
          <p:spPr>
            <a:xfrm flipH="false" flipV="false" rot="0">
              <a:off x="0" y="0"/>
              <a:ext cx="10265524" cy="12345643"/>
            </a:xfrm>
            <a:custGeom>
              <a:avLst/>
              <a:gdLst/>
              <a:ahLst/>
              <a:cxnLst/>
              <a:rect r="r" b="b" t="t" l="l"/>
              <a:pathLst>
                <a:path h="12345643" w="10265524">
                  <a:moveTo>
                    <a:pt x="0" y="0"/>
                  </a:moveTo>
                  <a:lnTo>
                    <a:pt x="10265524" y="0"/>
                  </a:lnTo>
                  <a:lnTo>
                    <a:pt x="10265524" y="12345643"/>
                  </a:lnTo>
                  <a:lnTo>
                    <a:pt x="0" y="12345643"/>
                  </a:lnTo>
                  <a:lnTo>
                    <a:pt x="0" y="0"/>
                  </a:lnTo>
                  <a:close/>
                </a:path>
              </a:pathLst>
            </a:custGeom>
            <a:blipFill>
              <a:blip r:embed="rId2"/>
              <a:stretch>
                <a:fillRect l="0" t="0" r="0" b="0"/>
              </a:stretch>
            </a:blipFill>
          </p:spPr>
        </p:sp>
        <p:sp>
          <p:nvSpPr>
            <p:cNvPr name="Freeform 9" id="9"/>
            <p:cNvSpPr/>
            <p:nvPr/>
          </p:nvSpPr>
          <p:spPr>
            <a:xfrm flipH="false" flipV="false" rot="0">
              <a:off x="601209" y="3675148"/>
              <a:ext cx="9088506" cy="8657795"/>
            </a:xfrm>
            <a:custGeom>
              <a:avLst/>
              <a:gdLst/>
              <a:ahLst/>
              <a:cxnLst/>
              <a:rect r="r" b="b" t="t" l="l"/>
              <a:pathLst>
                <a:path h="8657795" w="9088506">
                  <a:moveTo>
                    <a:pt x="0" y="0"/>
                  </a:moveTo>
                  <a:lnTo>
                    <a:pt x="9088506" y="0"/>
                  </a:lnTo>
                  <a:lnTo>
                    <a:pt x="9088506" y="8657795"/>
                  </a:lnTo>
                  <a:lnTo>
                    <a:pt x="0" y="8657795"/>
                  </a:lnTo>
                  <a:lnTo>
                    <a:pt x="0" y="0"/>
                  </a:lnTo>
                  <a:close/>
                </a:path>
              </a:pathLst>
            </a:custGeom>
            <a:blipFill>
              <a:blip r:embed="rId3"/>
              <a:stretch>
                <a:fillRect l="-38990" t="-60020" r="-13446" b="0"/>
              </a:stretch>
            </a:blipFill>
            <a:ln w="190500" cap="sq">
              <a:solidFill>
                <a:srgbClr val="E5231D"/>
              </a:solidFill>
              <a:prstDash val="solid"/>
              <a:miter/>
            </a:ln>
          </p:spPr>
        </p:sp>
      </p:gr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9297076" cy="4331336"/>
          </a:xfrm>
          <a:prstGeom prst="rect">
            <a:avLst/>
          </a:prstGeom>
        </p:spPr>
        <p:txBody>
          <a:bodyPr anchor="t" rtlCol="false" tIns="0" lIns="0" bIns="0" rIns="0">
            <a:spAutoFit/>
          </a:bodyPr>
          <a:lstStyle/>
          <a:p>
            <a:pPr algn="l">
              <a:lnSpc>
                <a:spcPts val="4339"/>
              </a:lnSpc>
            </a:pPr>
            <a:r>
              <a:rPr lang="en-US" sz="3099">
                <a:solidFill>
                  <a:srgbClr val="000000"/>
                </a:solidFill>
                <a:latin typeface="Cerebri"/>
                <a:ea typeface="Cerebri"/>
                <a:cs typeface="Cerebri"/>
                <a:sym typeface="Cerebri"/>
              </a:rPr>
              <a:t>When you mark a task as complete in a plan’s To do list, it will be saved in “Completed tasks,” as seen in the image to the right. Click the downward arrow button to see all of the tasks you have completed.</a:t>
            </a:r>
          </a:p>
          <a:p>
            <a:pPr algn="l">
              <a:lnSpc>
                <a:spcPts val="4339"/>
              </a:lnSpc>
            </a:pPr>
          </a:p>
          <a:p>
            <a:pPr algn="l">
              <a:lnSpc>
                <a:spcPts val="4339"/>
              </a:lnSpc>
              <a:spcBef>
                <a:spcPct val="0"/>
              </a:spcBef>
            </a:pPr>
            <a:r>
              <a:rPr lang="en-US" sz="3099">
                <a:solidFill>
                  <a:srgbClr val="000000"/>
                </a:solidFill>
                <a:latin typeface="Cerebri"/>
                <a:ea typeface="Cerebri"/>
                <a:cs typeface="Cerebri"/>
                <a:sym typeface="Cerebri"/>
              </a:rPr>
              <a:t>This feature is helpful for action reviews of your previous work so that you can continue to grow and improve.</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Find Completed Tasks in My Plans</a:t>
            </a:r>
          </a:p>
        </p:txBody>
      </p:sp>
      <p:grpSp>
        <p:nvGrpSpPr>
          <p:cNvPr name="Group 7" id="7"/>
          <p:cNvGrpSpPr/>
          <p:nvPr/>
        </p:nvGrpSpPr>
        <p:grpSpPr>
          <a:xfrm rot="0">
            <a:off x="9889006" y="690077"/>
            <a:ext cx="7882144" cy="9054695"/>
            <a:chOff x="0" y="0"/>
            <a:chExt cx="10509526" cy="12072926"/>
          </a:xfrm>
        </p:grpSpPr>
        <p:sp>
          <p:nvSpPr>
            <p:cNvPr name="Freeform 8" id="8"/>
            <p:cNvSpPr/>
            <p:nvPr/>
          </p:nvSpPr>
          <p:spPr>
            <a:xfrm flipH="false" flipV="false" rot="0">
              <a:off x="0" y="0"/>
              <a:ext cx="10509526" cy="12072926"/>
            </a:xfrm>
            <a:custGeom>
              <a:avLst/>
              <a:gdLst/>
              <a:ahLst/>
              <a:cxnLst/>
              <a:rect r="r" b="b" t="t" l="l"/>
              <a:pathLst>
                <a:path h="12072926" w="10509526">
                  <a:moveTo>
                    <a:pt x="0" y="0"/>
                  </a:moveTo>
                  <a:lnTo>
                    <a:pt x="10509526" y="0"/>
                  </a:lnTo>
                  <a:lnTo>
                    <a:pt x="10509526" y="12072926"/>
                  </a:lnTo>
                  <a:lnTo>
                    <a:pt x="0" y="12072926"/>
                  </a:lnTo>
                  <a:lnTo>
                    <a:pt x="0" y="0"/>
                  </a:lnTo>
                  <a:close/>
                </a:path>
              </a:pathLst>
            </a:custGeom>
            <a:blipFill>
              <a:blip r:embed="rId2"/>
              <a:stretch>
                <a:fillRect l="0" t="0" r="0" b="0"/>
              </a:stretch>
            </a:blipFill>
          </p:spPr>
        </p:sp>
        <p:sp>
          <p:nvSpPr>
            <p:cNvPr name="Freeform 9" id="9"/>
            <p:cNvSpPr/>
            <p:nvPr/>
          </p:nvSpPr>
          <p:spPr>
            <a:xfrm flipH="false" flipV="false" rot="0">
              <a:off x="719210" y="10463924"/>
              <a:ext cx="9107850" cy="1609002"/>
            </a:xfrm>
            <a:custGeom>
              <a:avLst/>
              <a:gdLst/>
              <a:ahLst/>
              <a:cxnLst/>
              <a:rect r="r" b="b" t="t" l="l"/>
              <a:pathLst>
                <a:path h="1609002" w="9107850">
                  <a:moveTo>
                    <a:pt x="0" y="0"/>
                  </a:moveTo>
                  <a:lnTo>
                    <a:pt x="9107849" y="0"/>
                  </a:lnTo>
                  <a:lnTo>
                    <a:pt x="9107849" y="1609002"/>
                  </a:lnTo>
                  <a:lnTo>
                    <a:pt x="0" y="1609002"/>
                  </a:lnTo>
                  <a:lnTo>
                    <a:pt x="0" y="0"/>
                  </a:lnTo>
                  <a:close/>
                </a:path>
              </a:pathLst>
            </a:custGeom>
            <a:blipFill>
              <a:blip r:embed="rId3"/>
              <a:stretch>
                <a:fillRect l="-60848" t="-807889" r="0" b="-2602"/>
              </a:stretch>
            </a:blipFill>
            <a:ln w="190500" cap="sq">
              <a:solidFill>
                <a:srgbClr val="E5231D"/>
              </a:solidFill>
              <a:prstDash val="solid"/>
              <a:miter/>
            </a:ln>
          </p:spPr>
        </p:sp>
      </p:gr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0" y="0"/>
            <a:ext cx="3811562" cy="3436263"/>
            <a:chOff x="0" y="0"/>
            <a:chExt cx="1003868" cy="905024"/>
          </a:xfrm>
        </p:grpSpPr>
        <p:sp>
          <p:nvSpPr>
            <p:cNvPr name="Freeform 3" id="3"/>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4" id="4"/>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4476438" y="0"/>
            <a:ext cx="3811562" cy="3436263"/>
            <a:chOff x="0" y="0"/>
            <a:chExt cx="1003868" cy="905024"/>
          </a:xfrm>
        </p:grpSpPr>
        <p:sp>
          <p:nvSpPr>
            <p:cNvPr name="Freeform 6" id="6"/>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4E5FBF"/>
            </a:solidFill>
          </p:spPr>
        </p:sp>
        <p:sp>
          <p:nvSpPr>
            <p:cNvPr name="TextBox 7" id="7"/>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0" y="6850737"/>
            <a:ext cx="3811562" cy="3436263"/>
            <a:chOff x="0" y="0"/>
            <a:chExt cx="1003868" cy="905024"/>
          </a:xfrm>
        </p:grpSpPr>
        <p:sp>
          <p:nvSpPr>
            <p:cNvPr name="Freeform 9" id="9"/>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5864A6"/>
            </a:solidFill>
          </p:spPr>
        </p:sp>
        <p:sp>
          <p:nvSpPr>
            <p:cNvPr name="TextBox 10" id="10"/>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14463907" y="6850737"/>
            <a:ext cx="3811562" cy="3436263"/>
            <a:chOff x="0" y="0"/>
            <a:chExt cx="1003868" cy="905024"/>
          </a:xfrm>
        </p:grpSpPr>
        <p:sp>
          <p:nvSpPr>
            <p:cNvPr name="Freeform 12" id="12"/>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13" id="13"/>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0" y="0"/>
            <a:ext cx="3363110" cy="3039341"/>
            <a:chOff x="0" y="0"/>
            <a:chExt cx="885757" cy="800485"/>
          </a:xfrm>
        </p:grpSpPr>
        <p:sp>
          <p:nvSpPr>
            <p:cNvPr name="Freeform 15" id="15"/>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6" id="16"/>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0" y="7247659"/>
            <a:ext cx="3363110" cy="3039341"/>
            <a:chOff x="0" y="0"/>
            <a:chExt cx="885757" cy="800485"/>
          </a:xfrm>
        </p:grpSpPr>
        <p:sp>
          <p:nvSpPr>
            <p:cNvPr name="Freeform 18" id="18"/>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9" id="19"/>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4912358" y="7247659"/>
            <a:ext cx="3363110" cy="3039341"/>
            <a:chOff x="0" y="0"/>
            <a:chExt cx="885757" cy="800485"/>
          </a:xfrm>
        </p:grpSpPr>
        <p:sp>
          <p:nvSpPr>
            <p:cNvPr name="Freeform 21" id="21"/>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22" id="22"/>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5351023" y="4048111"/>
            <a:ext cx="7585954" cy="1704340"/>
          </a:xfrm>
          <a:prstGeom prst="rect">
            <a:avLst/>
          </a:prstGeom>
        </p:spPr>
        <p:txBody>
          <a:bodyPr anchor="t" rtlCol="false" tIns="0" lIns="0" bIns="0" rIns="0">
            <a:spAutoFit/>
          </a:bodyPr>
          <a:lstStyle/>
          <a:p>
            <a:pPr algn="ctr" marL="0" indent="0" lvl="0">
              <a:lnSpc>
                <a:spcPts val="6859"/>
              </a:lnSpc>
              <a:spcBef>
                <a:spcPct val="0"/>
              </a:spcBef>
            </a:pPr>
            <a:r>
              <a:rPr lang="en-US" b="true" sz="4899">
                <a:solidFill>
                  <a:srgbClr val="000000"/>
                </a:solidFill>
                <a:latin typeface="Cerebri Bold"/>
                <a:ea typeface="Cerebri Bold"/>
                <a:cs typeface="Cerebri Bold"/>
                <a:sym typeface="Cerebri Bold"/>
              </a:rPr>
              <a:t>In-Depth Review of Microsoft Planner</a:t>
            </a:r>
          </a:p>
        </p:txBody>
      </p:sp>
      <p:sp>
        <p:nvSpPr>
          <p:cNvPr name="TextBox 24" id="24"/>
          <p:cNvSpPr txBox="true"/>
          <p:nvPr/>
        </p:nvSpPr>
        <p:spPr>
          <a:xfrm rot="0">
            <a:off x="5025425" y="5981051"/>
            <a:ext cx="8237150" cy="2223770"/>
          </a:xfrm>
          <a:prstGeom prst="rect">
            <a:avLst/>
          </a:prstGeom>
        </p:spPr>
        <p:txBody>
          <a:bodyPr anchor="t" rtlCol="false" tIns="0" lIns="0" bIns="0" rIns="0">
            <a:spAutoFit/>
          </a:bodyPr>
          <a:lstStyle/>
          <a:p>
            <a:pPr algn="l" marL="0" indent="0" lvl="0">
              <a:lnSpc>
                <a:spcPts val="4480"/>
              </a:lnSpc>
              <a:spcBef>
                <a:spcPct val="0"/>
              </a:spcBef>
            </a:pPr>
            <a:r>
              <a:rPr lang="en-US" sz="3200">
                <a:solidFill>
                  <a:srgbClr val="000000"/>
                </a:solidFill>
                <a:latin typeface="Cerebri"/>
                <a:ea typeface="Cerebri"/>
                <a:cs typeface="Cerebri"/>
                <a:sym typeface="Cerebri"/>
              </a:rPr>
              <a:t>This module will explore the future of task management at WLR and review Planner’s three main features: “My Day,” “My Tasks,” and “My Plans.”</a:t>
            </a:r>
          </a:p>
        </p:txBody>
      </p:sp>
      <p:sp>
        <p:nvSpPr>
          <p:cNvPr name="TextBox 25" id="25"/>
          <p:cNvSpPr txBox="true"/>
          <p:nvPr/>
        </p:nvSpPr>
        <p:spPr>
          <a:xfrm rot="0">
            <a:off x="8187891" y="2194474"/>
            <a:ext cx="1912219" cy="1642110"/>
          </a:xfrm>
          <a:prstGeom prst="rect">
            <a:avLst/>
          </a:prstGeom>
        </p:spPr>
        <p:txBody>
          <a:bodyPr anchor="t" rtlCol="false" tIns="0" lIns="0" bIns="0" rIns="0">
            <a:spAutoFit/>
          </a:bodyPr>
          <a:lstStyle/>
          <a:p>
            <a:pPr algn="ctr" marL="0" indent="0" lvl="0">
              <a:lnSpc>
                <a:spcPts val="13439"/>
              </a:lnSpc>
              <a:spcBef>
                <a:spcPct val="0"/>
              </a:spcBef>
            </a:pPr>
            <a:r>
              <a:rPr lang="en-US" sz="9600">
                <a:solidFill>
                  <a:srgbClr val="000000"/>
                </a:solidFill>
                <a:latin typeface="Cerebri"/>
                <a:ea typeface="Cerebri"/>
                <a:cs typeface="Cerebri"/>
                <a:sym typeface="Cerebri"/>
              </a:rPr>
              <a:t>(1)</a:t>
            </a:r>
          </a:p>
        </p:txBody>
      </p:sp>
      <p:grpSp>
        <p:nvGrpSpPr>
          <p:cNvPr name="Group 26" id="26"/>
          <p:cNvGrpSpPr/>
          <p:nvPr/>
        </p:nvGrpSpPr>
        <p:grpSpPr>
          <a:xfrm rot="0">
            <a:off x="14921883" y="0"/>
            <a:ext cx="3366117" cy="3039341"/>
            <a:chOff x="0" y="0"/>
            <a:chExt cx="886549" cy="800485"/>
          </a:xfrm>
        </p:grpSpPr>
        <p:sp>
          <p:nvSpPr>
            <p:cNvPr name="Freeform 27" id="27"/>
            <p:cNvSpPr/>
            <p:nvPr/>
          </p:nvSpPr>
          <p:spPr>
            <a:xfrm flipH="false" flipV="false" rot="0">
              <a:off x="0" y="0"/>
              <a:ext cx="886549" cy="800485"/>
            </a:xfrm>
            <a:custGeom>
              <a:avLst/>
              <a:gdLst/>
              <a:ahLst/>
              <a:cxnLst/>
              <a:rect r="r" b="b" t="t" l="l"/>
              <a:pathLst>
                <a:path h="800485" w="886549">
                  <a:moveTo>
                    <a:pt x="0" y="0"/>
                  </a:moveTo>
                  <a:lnTo>
                    <a:pt x="886549" y="0"/>
                  </a:lnTo>
                  <a:lnTo>
                    <a:pt x="886549" y="800485"/>
                  </a:lnTo>
                  <a:lnTo>
                    <a:pt x="0" y="800485"/>
                  </a:lnTo>
                  <a:close/>
                </a:path>
              </a:pathLst>
            </a:custGeom>
            <a:solidFill>
              <a:srgbClr val="FFFFFF"/>
            </a:solidFill>
          </p:spPr>
        </p:sp>
        <p:sp>
          <p:nvSpPr>
            <p:cNvPr name="TextBox 28" id="28"/>
            <p:cNvSpPr txBox="true"/>
            <p:nvPr/>
          </p:nvSpPr>
          <p:spPr>
            <a:xfrm>
              <a:off x="0" y="-38100"/>
              <a:ext cx="886549" cy="838585"/>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6750871" cy="4331336"/>
          </a:xfrm>
          <a:prstGeom prst="rect">
            <a:avLst/>
          </a:prstGeom>
        </p:spPr>
        <p:txBody>
          <a:bodyPr anchor="t" rtlCol="false" tIns="0" lIns="0" bIns="0" rIns="0">
            <a:spAutoFit/>
          </a:bodyPr>
          <a:lstStyle/>
          <a:p>
            <a:pPr algn="l">
              <a:lnSpc>
                <a:spcPts val="4339"/>
              </a:lnSpc>
              <a:spcBef>
                <a:spcPct val="0"/>
              </a:spcBef>
            </a:pPr>
            <a:r>
              <a:rPr lang="en-US" sz="3099">
                <a:solidFill>
                  <a:srgbClr val="000000"/>
                </a:solidFill>
                <a:latin typeface="Cerebri"/>
                <a:ea typeface="Cerebri"/>
                <a:cs typeface="Cerebri"/>
                <a:sym typeface="Cerebri"/>
              </a:rPr>
              <a:t>The final section of Planner is My Day.  My Day will show you all of the tasks that are due for the present day.  In My Day, you can easily check off tasks as you progress throughout your work day.  To open My Day, simply click the “My Day” tab in Planner, as seen in the image to the right.</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Use My Day in Planner</a:t>
            </a:r>
          </a:p>
        </p:txBody>
      </p:sp>
      <p:grpSp>
        <p:nvGrpSpPr>
          <p:cNvPr name="Group 7" id="7"/>
          <p:cNvGrpSpPr/>
          <p:nvPr/>
        </p:nvGrpSpPr>
        <p:grpSpPr>
          <a:xfrm rot="0">
            <a:off x="7418655" y="1028700"/>
            <a:ext cx="10869345" cy="7250173"/>
            <a:chOff x="0" y="0"/>
            <a:chExt cx="14492460" cy="9666898"/>
          </a:xfrm>
        </p:grpSpPr>
        <p:sp>
          <p:nvSpPr>
            <p:cNvPr name="Freeform 8" id="8"/>
            <p:cNvSpPr/>
            <p:nvPr/>
          </p:nvSpPr>
          <p:spPr>
            <a:xfrm flipH="false" flipV="false" rot="0">
              <a:off x="215884" y="0"/>
              <a:ext cx="14276576" cy="9666898"/>
            </a:xfrm>
            <a:custGeom>
              <a:avLst/>
              <a:gdLst/>
              <a:ahLst/>
              <a:cxnLst/>
              <a:rect r="r" b="b" t="t" l="l"/>
              <a:pathLst>
                <a:path h="9666898" w="14276576">
                  <a:moveTo>
                    <a:pt x="0" y="0"/>
                  </a:moveTo>
                  <a:lnTo>
                    <a:pt x="14276576" y="0"/>
                  </a:lnTo>
                  <a:lnTo>
                    <a:pt x="14276576" y="9666898"/>
                  </a:lnTo>
                  <a:lnTo>
                    <a:pt x="0" y="9666898"/>
                  </a:lnTo>
                  <a:lnTo>
                    <a:pt x="0" y="0"/>
                  </a:lnTo>
                  <a:close/>
                </a:path>
              </a:pathLst>
            </a:custGeom>
            <a:blipFill>
              <a:blip r:embed="rId2"/>
              <a:stretch>
                <a:fillRect l="0" t="0" r="0" b="0"/>
              </a:stretch>
            </a:blipFill>
          </p:spPr>
        </p:sp>
        <p:sp>
          <p:nvSpPr>
            <p:cNvPr name="Freeform 9" id="9"/>
            <p:cNvSpPr/>
            <p:nvPr/>
          </p:nvSpPr>
          <p:spPr>
            <a:xfrm flipH="false" flipV="false" rot="0">
              <a:off x="0" y="1181933"/>
              <a:ext cx="6866992" cy="1712131"/>
            </a:xfrm>
            <a:custGeom>
              <a:avLst/>
              <a:gdLst/>
              <a:ahLst/>
              <a:cxnLst/>
              <a:rect r="r" b="b" t="t" l="l"/>
              <a:pathLst>
                <a:path h="1712131" w="6866992">
                  <a:moveTo>
                    <a:pt x="0" y="0"/>
                  </a:moveTo>
                  <a:lnTo>
                    <a:pt x="6866992" y="0"/>
                  </a:lnTo>
                  <a:lnTo>
                    <a:pt x="6866992" y="1712131"/>
                  </a:lnTo>
                  <a:lnTo>
                    <a:pt x="0" y="1712131"/>
                  </a:lnTo>
                  <a:lnTo>
                    <a:pt x="0" y="0"/>
                  </a:lnTo>
                  <a:close/>
                </a:path>
              </a:pathLst>
            </a:custGeom>
            <a:blipFill>
              <a:blip r:embed="rId3"/>
              <a:stretch>
                <a:fillRect l="-258638" t="-1218611" r="-18740" b="-194972"/>
              </a:stretch>
            </a:blipFill>
            <a:ln w="190500" cap="sq">
              <a:solidFill>
                <a:srgbClr val="E5231D"/>
              </a:solidFill>
              <a:prstDash val="solid"/>
              <a:miter/>
            </a:ln>
          </p:spPr>
        </p:sp>
      </p:grpSp>
    </p:spTree>
  </p:cSld>
  <p:clrMapOvr>
    <a:masterClrMapping/>
  </p:clrMapOvr>
</p:sld>
</file>

<file path=ppt/slides/slide2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0" y="0"/>
            <a:ext cx="3811562" cy="3436263"/>
            <a:chOff x="0" y="0"/>
            <a:chExt cx="1003868" cy="905024"/>
          </a:xfrm>
        </p:grpSpPr>
        <p:sp>
          <p:nvSpPr>
            <p:cNvPr name="Freeform 3" id="3"/>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4" id="4"/>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4476438" y="0"/>
            <a:ext cx="3811562" cy="3436263"/>
            <a:chOff x="0" y="0"/>
            <a:chExt cx="1003868" cy="905024"/>
          </a:xfrm>
        </p:grpSpPr>
        <p:sp>
          <p:nvSpPr>
            <p:cNvPr name="Freeform 6" id="6"/>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4E5FBF"/>
            </a:solidFill>
          </p:spPr>
        </p:sp>
        <p:sp>
          <p:nvSpPr>
            <p:cNvPr name="TextBox 7" id="7"/>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0" y="6850737"/>
            <a:ext cx="3811562" cy="3436263"/>
            <a:chOff x="0" y="0"/>
            <a:chExt cx="1003868" cy="905024"/>
          </a:xfrm>
        </p:grpSpPr>
        <p:sp>
          <p:nvSpPr>
            <p:cNvPr name="Freeform 9" id="9"/>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5864A6"/>
            </a:solidFill>
          </p:spPr>
        </p:sp>
        <p:sp>
          <p:nvSpPr>
            <p:cNvPr name="TextBox 10" id="10"/>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14463907" y="6850737"/>
            <a:ext cx="3811562" cy="3436263"/>
            <a:chOff x="0" y="0"/>
            <a:chExt cx="1003868" cy="905024"/>
          </a:xfrm>
        </p:grpSpPr>
        <p:sp>
          <p:nvSpPr>
            <p:cNvPr name="Freeform 12" id="12"/>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13" id="13"/>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0" y="0"/>
            <a:ext cx="3363110" cy="3039341"/>
            <a:chOff x="0" y="0"/>
            <a:chExt cx="885757" cy="800485"/>
          </a:xfrm>
        </p:grpSpPr>
        <p:sp>
          <p:nvSpPr>
            <p:cNvPr name="Freeform 15" id="15"/>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6" id="16"/>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0" y="7247659"/>
            <a:ext cx="3363110" cy="3039341"/>
            <a:chOff x="0" y="0"/>
            <a:chExt cx="885757" cy="800485"/>
          </a:xfrm>
        </p:grpSpPr>
        <p:sp>
          <p:nvSpPr>
            <p:cNvPr name="Freeform 18" id="18"/>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9" id="19"/>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4912358" y="7247659"/>
            <a:ext cx="3363110" cy="3039341"/>
            <a:chOff x="0" y="0"/>
            <a:chExt cx="885757" cy="800485"/>
          </a:xfrm>
        </p:grpSpPr>
        <p:sp>
          <p:nvSpPr>
            <p:cNvPr name="Freeform 21" id="21"/>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22" id="22"/>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3889253" y="4195104"/>
            <a:ext cx="10509494" cy="837565"/>
          </a:xfrm>
          <a:prstGeom prst="rect">
            <a:avLst/>
          </a:prstGeom>
        </p:spPr>
        <p:txBody>
          <a:bodyPr anchor="t" rtlCol="false" tIns="0" lIns="0" bIns="0" rIns="0">
            <a:spAutoFit/>
          </a:bodyPr>
          <a:lstStyle/>
          <a:p>
            <a:pPr algn="ctr" marL="0" indent="0" lvl="0">
              <a:lnSpc>
                <a:spcPts val="6859"/>
              </a:lnSpc>
              <a:spcBef>
                <a:spcPct val="0"/>
              </a:spcBef>
            </a:pPr>
            <a:r>
              <a:rPr lang="en-US" b="true" sz="4899">
                <a:solidFill>
                  <a:srgbClr val="000000"/>
                </a:solidFill>
                <a:latin typeface="Cerebri Bold"/>
                <a:ea typeface="Cerebri Bold"/>
                <a:cs typeface="Cerebri Bold"/>
                <a:sym typeface="Cerebri Bold"/>
              </a:rPr>
              <a:t>Scheduling a Meeting in Teams</a:t>
            </a:r>
          </a:p>
        </p:txBody>
      </p:sp>
      <p:sp>
        <p:nvSpPr>
          <p:cNvPr name="TextBox 24" id="24"/>
          <p:cNvSpPr txBox="true"/>
          <p:nvPr/>
        </p:nvSpPr>
        <p:spPr>
          <a:xfrm rot="0">
            <a:off x="4248147" y="5432719"/>
            <a:ext cx="9791705" cy="2785745"/>
          </a:xfrm>
          <a:prstGeom prst="rect">
            <a:avLst/>
          </a:prstGeom>
        </p:spPr>
        <p:txBody>
          <a:bodyPr anchor="t" rtlCol="false" tIns="0" lIns="0" bIns="0" rIns="0">
            <a:spAutoFit/>
          </a:bodyPr>
          <a:lstStyle/>
          <a:p>
            <a:pPr algn="l" marL="0" indent="0" lvl="0">
              <a:lnSpc>
                <a:spcPts val="4480"/>
              </a:lnSpc>
              <a:spcBef>
                <a:spcPct val="0"/>
              </a:spcBef>
            </a:pPr>
            <a:r>
              <a:rPr lang="en-US" sz="3200">
                <a:solidFill>
                  <a:srgbClr val="000000"/>
                </a:solidFill>
                <a:latin typeface="Cerebri"/>
                <a:ea typeface="Cerebri"/>
                <a:cs typeface="Cerebri"/>
                <a:sym typeface="Cerebri"/>
              </a:rPr>
              <a:t>This module will explore how to access your calendar in Teams and how to schedule meetings.  Please note that you have the freedom to use either Teams or Outlook for scheduling meetings, so use whichever you prefer!</a:t>
            </a:r>
          </a:p>
        </p:txBody>
      </p:sp>
      <p:sp>
        <p:nvSpPr>
          <p:cNvPr name="TextBox 25" id="25"/>
          <p:cNvSpPr txBox="true"/>
          <p:nvPr/>
        </p:nvSpPr>
        <p:spPr>
          <a:xfrm rot="0">
            <a:off x="8187891" y="2194474"/>
            <a:ext cx="1912219" cy="1642110"/>
          </a:xfrm>
          <a:prstGeom prst="rect">
            <a:avLst/>
          </a:prstGeom>
        </p:spPr>
        <p:txBody>
          <a:bodyPr anchor="t" rtlCol="false" tIns="0" lIns="0" bIns="0" rIns="0">
            <a:spAutoFit/>
          </a:bodyPr>
          <a:lstStyle/>
          <a:p>
            <a:pPr algn="ctr" marL="0" indent="0" lvl="0">
              <a:lnSpc>
                <a:spcPts val="13439"/>
              </a:lnSpc>
              <a:spcBef>
                <a:spcPct val="0"/>
              </a:spcBef>
            </a:pPr>
            <a:r>
              <a:rPr lang="en-US" sz="9600">
                <a:solidFill>
                  <a:srgbClr val="000000"/>
                </a:solidFill>
                <a:latin typeface="Cerebri"/>
                <a:ea typeface="Cerebri"/>
                <a:cs typeface="Cerebri"/>
                <a:sym typeface="Cerebri"/>
              </a:rPr>
              <a:t>(2)</a:t>
            </a:r>
          </a:p>
        </p:txBody>
      </p:sp>
      <p:grpSp>
        <p:nvGrpSpPr>
          <p:cNvPr name="Group 26" id="26"/>
          <p:cNvGrpSpPr/>
          <p:nvPr/>
        </p:nvGrpSpPr>
        <p:grpSpPr>
          <a:xfrm rot="0">
            <a:off x="14921883" y="0"/>
            <a:ext cx="3366117" cy="3039341"/>
            <a:chOff x="0" y="0"/>
            <a:chExt cx="886549" cy="800485"/>
          </a:xfrm>
        </p:grpSpPr>
        <p:sp>
          <p:nvSpPr>
            <p:cNvPr name="Freeform 27" id="27"/>
            <p:cNvSpPr/>
            <p:nvPr/>
          </p:nvSpPr>
          <p:spPr>
            <a:xfrm flipH="false" flipV="false" rot="0">
              <a:off x="0" y="0"/>
              <a:ext cx="886549" cy="800485"/>
            </a:xfrm>
            <a:custGeom>
              <a:avLst/>
              <a:gdLst/>
              <a:ahLst/>
              <a:cxnLst/>
              <a:rect r="r" b="b" t="t" l="l"/>
              <a:pathLst>
                <a:path h="800485" w="886549">
                  <a:moveTo>
                    <a:pt x="0" y="0"/>
                  </a:moveTo>
                  <a:lnTo>
                    <a:pt x="886549" y="0"/>
                  </a:lnTo>
                  <a:lnTo>
                    <a:pt x="886549" y="800485"/>
                  </a:lnTo>
                  <a:lnTo>
                    <a:pt x="0" y="800485"/>
                  </a:lnTo>
                  <a:close/>
                </a:path>
              </a:pathLst>
            </a:custGeom>
            <a:solidFill>
              <a:srgbClr val="FFFFFF"/>
            </a:solidFill>
          </p:spPr>
        </p:sp>
        <p:sp>
          <p:nvSpPr>
            <p:cNvPr name="TextBox 28" id="28"/>
            <p:cNvSpPr txBox="true"/>
            <p:nvPr/>
          </p:nvSpPr>
          <p:spPr>
            <a:xfrm>
              <a:off x="0" y="-38100"/>
              <a:ext cx="886549" cy="838585"/>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17011323" cy="1073786"/>
          </a:xfrm>
          <a:prstGeom prst="rect">
            <a:avLst/>
          </a:prstGeom>
        </p:spPr>
        <p:txBody>
          <a:bodyPr anchor="t" rtlCol="false" tIns="0" lIns="0" bIns="0" rIns="0">
            <a:spAutoFit/>
          </a:bodyPr>
          <a:lstStyle/>
          <a:p>
            <a:pPr algn="just">
              <a:lnSpc>
                <a:spcPts val="4339"/>
              </a:lnSpc>
              <a:spcBef>
                <a:spcPct val="0"/>
              </a:spcBef>
            </a:pPr>
            <a:r>
              <a:rPr lang="en-US" sz="3099">
                <a:solidFill>
                  <a:srgbClr val="000000"/>
                </a:solidFill>
                <a:latin typeface="Cerebri"/>
                <a:ea typeface="Cerebri"/>
                <a:cs typeface="Cerebri"/>
                <a:sym typeface="Cerebri"/>
              </a:rPr>
              <a:t>To open your calendar in Teams, click “Calendar” on the left side menu of Teams, as seen in the image below.  This calendar will mirror your Outlook calendar and functions similarly.</a:t>
            </a:r>
          </a:p>
        </p:txBody>
      </p:sp>
      <p:grpSp>
        <p:nvGrpSpPr>
          <p:cNvPr name="Group 6" id="6"/>
          <p:cNvGrpSpPr/>
          <p:nvPr/>
        </p:nvGrpSpPr>
        <p:grpSpPr>
          <a:xfrm rot="0">
            <a:off x="2628135" y="2393802"/>
            <a:ext cx="13031729" cy="7893198"/>
            <a:chOff x="0" y="0"/>
            <a:chExt cx="17375639" cy="10524264"/>
          </a:xfrm>
        </p:grpSpPr>
        <p:sp>
          <p:nvSpPr>
            <p:cNvPr name="Freeform 7" id="7"/>
            <p:cNvSpPr/>
            <p:nvPr/>
          </p:nvSpPr>
          <p:spPr>
            <a:xfrm flipH="false" flipV="false" rot="0">
              <a:off x="238155" y="0"/>
              <a:ext cx="17137484" cy="10524264"/>
            </a:xfrm>
            <a:custGeom>
              <a:avLst/>
              <a:gdLst/>
              <a:ahLst/>
              <a:cxnLst/>
              <a:rect r="r" b="b" t="t" l="l"/>
              <a:pathLst>
                <a:path h="10524264" w="17137484">
                  <a:moveTo>
                    <a:pt x="0" y="0"/>
                  </a:moveTo>
                  <a:lnTo>
                    <a:pt x="17137484" y="0"/>
                  </a:lnTo>
                  <a:lnTo>
                    <a:pt x="17137484" y="10524264"/>
                  </a:lnTo>
                  <a:lnTo>
                    <a:pt x="0" y="10524264"/>
                  </a:lnTo>
                  <a:lnTo>
                    <a:pt x="0" y="0"/>
                  </a:lnTo>
                  <a:close/>
                </a:path>
              </a:pathLst>
            </a:custGeom>
            <a:blipFill>
              <a:blip r:embed="rId2"/>
              <a:stretch>
                <a:fillRect l="0" t="0" r="0" b="0"/>
              </a:stretch>
            </a:blipFill>
          </p:spPr>
        </p:sp>
        <p:sp>
          <p:nvSpPr>
            <p:cNvPr name="Freeform 8" id="8"/>
            <p:cNvSpPr/>
            <p:nvPr/>
          </p:nvSpPr>
          <p:spPr>
            <a:xfrm flipH="false" flipV="false" rot="0">
              <a:off x="0" y="4840000"/>
              <a:ext cx="2076904" cy="1888072"/>
            </a:xfrm>
            <a:custGeom>
              <a:avLst/>
              <a:gdLst/>
              <a:ahLst/>
              <a:cxnLst/>
              <a:rect r="r" b="b" t="t" l="l"/>
              <a:pathLst>
                <a:path h="1888072" w="2076904">
                  <a:moveTo>
                    <a:pt x="0" y="0"/>
                  </a:moveTo>
                  <a:lnTo>
                    <a:pt x="2076904" y="0"/>
                  </a:lnTo>
                  <a:lnTo>
                    <a:pt x="2076904" y="1888072"/>
                  </a:lnTo>
                  <a:lnTo>
                    <a:pt x="0" y="1888072"/>
                  </a:lnTo>
                  <a:lnTo>
                    <a:pt x="0" y="0"/>
                  </a:lnTo>
                  <a:close/>
                </a:path>
              </a:pathLst>
            </a:custGeom>
            <a:blipFill>
              <a:blip r:embed="rId3"/>
              <a:stretch>
                <a:fillRect l="-680979" t="-956333" r="-247701" b="-75229"/>
              </a:stretch>
            </a:blipFill>
            <a:ln w="190500" cap="sq">
              <a:solidFill>
                <a:srgbClr val="E5231D"/>
              </a:solidFill>
              <a:prstDash val="solid"/>
              <a:miter/>
            </a:ln>
          </p:spPr>
        </p:sp>
      </p:grpSp>
      <p:sp>
        <p:nvSpPr>
          <p:cNvPr name="TextBox 9" id="9"/>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Open Your Calendar in Teams</a:t>
            </a:r>
          </a:p>
        </p:txBody>
      </p:sp>
    </p:spTree>
  </p:cSld>
  <p:clrMapOvr>
    <a:masterClrMapping/>
  </p:clrMapOvr>
</p:sld>
</file>

<file path=ppt/slides/slide2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16675995" cy="1616711"/>
          </a:xfrm>
          <a:prstGeom prst="rect">
            <a:avLst/>
          </a:prstGeom>
        </p:spPr>
        <p:txBody>
          <a:bodyPr anchor="t" rtlCol="false" tIns="0" lIns="0" bIns="0" rIns="0">
            <a:spAutoFit/>
          </a:bodyPr>
          <a:lstStyle/>
          <a:p>
            <a:pPr algn="just">
              <a:lnSpc>
                <a:spcPts val="4339"/>
              </a:lnSpc>
              <a:spcBef>
                <a:spcPct val="0"/>
              </a:spcBef>
            </a:pPr>
            <a:r>
              <a:rPr lang="en-US" sz="3099">
                <a:solidFill>
                  <a:srgbClr val="000000"/>
                </a:solidFill>
                <a:latin typeface="Cerebri"/>
                <a:ea typeface="Cerebri"/>
                <a:cs typeface="Cerebri"/>
                <a:sym typeface="Cerebri"/>
              </a:rPr>
              <a:t>To schedule a meeting through Teams, click the purple “+ New meeting” button at the top right corner of your calendar, as seen in the image below.  This button will open a pop-up window where you can schedule a new meeting.</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Schedule a Meeting in Teams Calendar</a:t>
            </a:r>
          </a:p>
        </p:txBody>
      </p:sp>
      <p:grpSp>
        <p:nvGrpSpPr>
          <p:cNvPr name="Group 7" id="7"/>
          <p:cNvGrpSpPr/>
          <p:nvPr/>
        </p:nvGrpSpPr>
        <p:grpSpPr>
          <a:xfrm rot="0">
            <a:off x="3673102" y="2902586"/>
            <a:ext cx="10941796" cy="7006589"/>
            <a:chOff x="0" y="0"/>
            <a:chExt cx="14589061" cy="9342118"/>
          </a:xfrm>
        </p:grpSpPr>
        <p:sp>
          <p:nvSpPr>
            <p:cNvPr name="Freeform 8" id="8"/>
            <p:cNvSpPr/>
            <p:nvPr/>
          </p:nvSpPr>
          <p:spPr>
            <a:xfrm flipH="false" flipV="false" rot="0">
              <a:off x="0" y="0"/>
              <a:ext cx="14589061" cy="9342118"/>
            </a:xfrm>
            <a:custGeom>
              <a:avLst/>
              <a:gdLst/>
              <a:ahLst/>
              <a:cxnLst/>
              <a:rect r="r" b="b" t="t" l="l"/>
              <a:pathLst>
                <a:path h="9342118" w="14589061">
                  <a:moveTo>
                    <a:pt x="0" y="0"/>
                  </a:moveTo>
                  <a:lnTo>
                    <a:pt x="14589061" y="0"/>
                  </a:lnTo>
                  <a:lnTo>
                    <a:pt x="14589061" y="9342118"/>
                  </a:lnTo>
                  <a:lnTo>
                    <a:pt x="0" y="9342118"/>
                  </a:lnTo>
                  <a:lnTo>
                    <a:pt x="0" y="0"/>
                  </a:lnTo>
                  <a:close/>
                </a:path>
              </a:pathLst>
            </a:custGeom>
            <a:blipFill>
              <a:blip r:embed="rId2"/>
              <a:stretch>
                <a:fillRect l="0" t="0" r="0" b="0"/>
              </a:stretch>
            </a:blipFill>
          </p:spPr>
        </p:sp>
        <p:sp>
          <p:nvSpPr>
            <p:cNvPr name="Freeform 9" id="9"/>
            <p:cNvSpPr/>
            <p:nvPr/>
          </p:nvSpPr>
          <p:spPr>
            <a:xfrm flipH="false" flipV="false" rot="0">
              <a:off x="9245843" y="1159680"/>
              <a:ext cx="4982358" cy="1719611"/>
            </a:xfrm>
            <a:custGeom>
              <a:avLst/>
              <a:gdLst/>
              <a:ahLst/>
              <a:cxnLst/>
              <a:rect r="r" b="b" t="t" l="l"/>
              <a:pathLst>
                <a:path h="1719611" w="4982358">
                  <a:moveTo>
                    <a:pt x="0" y="0"/>
                  </a:moveTo>
                  <a:lnTo>
                    <a:pt x="4982358" y="0"/>
                  </a:lnTo>
                  <a:lnTo>
                    <a:pt x="4982358" y="1719612"/>
                  </a:lnTo>
                  <a:lnTo>
                    <a:pt x="0" y="1719612"/>
                  </a:lnTo>
                  <a:lnTo>
                    <a:pt x="0" y="0"/>
                  </a:lnTo>
                  <a:close/>
                </a:path>
              </a:pathLst>
            </a:custGeom>
            <a:blipFill>
              <a:blip r:embed="rId3"/>
              <a:stretch>
                <a:fillRect l="-270134" t="-999221" r="-37927" b="-83087"/>
              </a:stretch>
            </a:blipFill>
            <a:ln w="190500" cap="sq">
              <a:solidFill>
                <a:srgbClr val="E5231D"/>
              </a:solidFill>
              <a:prstDash val="solid"/>
              <a:miter/>
            </a:ln>
          </p:spPr>
        </p:sp>
      </p:grpSp>
    </p:spTree>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73689"/>
            <a:ext cx="17349277" cy="1967231"/>
          </a:xfrm>
          <a:prstGeom prst="rect">
            <a:avLst/>
          </a:prstGeom>
        </p:spPr>
        <p:txBody>
          <a:bodyPr anchor="t" rtlCol="false" tIns="0" lIns="0" bIns="0" rIns="0">
            <a:spAutoFit/>
          </a:bodyPr>
          <a:lstStyle/>
          <a:p>
            <a:pPr algn="just">
              <a:lnSpc>
                <a:spcPts val="3919"/>
              </a:lnSpc>
              <a:spcBef>
                <a:spcPct val="0"/>
              </a:spcBef>
            </a:pPr>
            <a:r>
              <a:rPr lang="en-US" sz="2799">
                <a:solidFill>
                  <a:srgbClr val="000000"/>
                </a:solidFill>
                <a:latin typeface="Cerebri"/>
                <a:ea typeface="Cerebri"/>
                <a:cs typeface="Cerebri"/>
                <a:sym typeface="Cerebri"/>
              </a:rPr>
              <a:t>Once you add attendees to the event, you will have the same scheduling tools as in Outlook, except for the scheduling poll.  You can use the Scheduling Assistant and/or the automatically generated meeting times, as seen in the image below.  Please note that unlike Outlook, the scheduling tools in Teams do not take into account the availability of your meeting location, if in-person.</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Schedule a Meeting in Teams Calendar (Cont.)</a:t>
            </a:r>
          </a:p>
        </p:txBody>
      </p:sp>
      <p:grpSp>
        <p:nvGrpSpPr>
          <p:cNvPr name="Group 7" id="7"/>
          <p:cNvGrpSpPr/>
          <p:nvPr/>
        </p:nvGrpSpPr>
        <p:grpSpPr>
          <a:xfrm rot="0">
            <a:off x="2098209" y="3207619"/>
            <a:ext cx="14091583" cy="7078186"/>
            <a:chOff x="0" y="0"/>
            <a:chExt cx="18788777" cy="9437581"/>
          </a:xfrm>
        </p:grpSpPr>
        <p:sp>
          <p:nvSpPr>
            <p:cNvPr name="Freeform 8" id="8"/>
            <p:cNvSpPr/>
            <p:nvPr/>
          </p:nvSpPr>
          <p:spPr>
            <a:xfrm flipH="false" flipV="false" rot="0">
              <a:off x="0" y="0"/>
              <a:ext cx="18788777" cy="9437581"/>
            </a:xfrm>
            <a:custGeom>
              <a:avLst/>
              <a:gdLst/>
              <a:ahLst/>
              <a:cxnLst/>
              <a:rect r="r" b="b" t="t" l="l"/>
              <a:pathLst>
                <a:path h="9437581" w="18788777">
                  <a:moveTo>
                    <a:pt x="0" y="0"/>
                  </a:moveTo>
                  <a:lnTo>
                    <a:pt x="18788777" y="0"/>
                  </a:lnTo>
                  <a:lnTo>
                    <a:pt x="18788777" y="9437581"/>
                  </a:lnTo>
                  <a:lnTo>
                    <a:pt x="0" y="9437581"/>
                  </a:lnTo>
                  <a:lnTo>
                    <a:pt x="0" y="0"/>
                  </a:lnTo>
                  <a:close/>
                </a:path>
              </a:pathLst>
            </a:custGeom>
            <a:blipFill>
              <a:blip r:embed="rId2"/>
              <a:stretch>
                <a:fillRect l="0" t="0" r="0" b="0"/>
              </a:stretch>
            </a:blipFill>
          </p:spPr>
        </p:sp>
        <p:sp>
          <p:nvSpPr>
            <p:cNvPr name="Freeform 9" id="9"/>
            <p:cNvSpPr/>
            <p:nvPr/>
          </p:nvSpPr>
          <p:spPr>
            <a:xfrm flipH="false" flipV="false" rot="0">
              <a:off x="1298764" y="7347885"/>
              <a:ext cx="8824321" cy="1512393"/>
            </a:xfrm>
            <a:custGeom>
              <a:avLst/>
              <a:gdLst/>
              <a:ahLst/>
              <a:cxnLst/>
              <a:rect r="r" b="b" t="t" l="l"/>
              <a:pathLst>
                <a:path h="1512393" w="8824321">
                  <a:moveTo>
                    <a:pt x="0" y="0"/>
                  </a:moveTo>
                  <a:lnTo>
                    <a:pt x="8824321" y="0"/>
                  </a:lnTo>
                  <a:lnTo>
                    <a:pt x="8824321" y="1512392"/>
                  </a:lnTo>
                  <a:lnTo>
                    <a:pt x="0" y="1512392"/>
                  </a:lnTo>
                  <a:lnTo>
                    <a:pt x="0" y="0"/>
                  </a:lnTo>
                  <a:close/>
                </a:path>
              </a:pathLst>
            </a:custGeom>
            <a:blipFill>
              <a:blip r:embed="rId3"/>
              <a:stretch>
                <a:fillRect l="-40695" t="-686842" r="-12113" b="-104750"/>
              </a:stretch>
            </a:blipFill>
            <a:ln w="190500" cap="sq">
              <a:solidFill>
                <a:srgbClr val="E5231D"/>
              </a:solidFill>
              <a:prstDash val="solid"/>
              <a:miter/>
            </a:ln>
          </p:spPr>
        </p:sp>
        <p:sp>
          <p:nvSpPr>
            <p:cNvPr name="Freeform 10" id="10"/>
            <p:cNvSpPr/>
            <p:nvPr/>
          </p:nvSpPr>
          <p:spPr>
            <a:xfrm flipH="false" flipV="false" rot="0">
              <a:off x="5246919" y="863019"/>
              <a:ext cx="3654711" cy="1512393"/>
            </a:xfrm>
            <a:custGeom>
              <a:avLst/>
              <a:gdLst/>
              <a:ahLst/>
              <a:cxnLst/>
              <a:rect r="r" b="b" t="t" l="l"/>
              <a:pathLst>
                <a:path h="1512393" w="3654711">
                  <a:moveTo>
                    <a:pt x="0" y="0"/>
                  </a:moveTo>
                  <a:lnTo>
                    <a:pt x="3654711" y="0"/>
                  </a:lnTo>
                  <a:lnTo>
                    <a:pt x="3654711" y="1512393"/>
                  </a:lnTo>
                  <a:lnTo>
                    <a:pt x="0" y="1512393"/>
                  </a:lnTo>
                  <a:lnTo>
                    <a:pt x="0" y="0"/>
                  </a:lnTo>
                  <a:close/>
                </a:path>
              </a:pathLst>
            </a:custGeom>
            <a:blipFill>
              <a:blip r:embed="rId3"/>
              <a:stretch>
                <a:fillRect l="-131912" t="-686842" r="-137046" b="-104750"/>
              </a:stretch>
            </a:blipFill>
            <a:ln w="190500" cap="sq">
              <a:solidFill>
                <a:srgbClr val="E5231D"/>
              </a:solidFill>
              <a:prstDash val="solid"/>
              <a:miter/>
            </a:ln>
          </p:spPr>
        </p:sp>
      </p:grpSp>
    </p:spTree>
  </p:cSld>
  <p:clrMapOvr>
    <a:masterClrMapping/>
  </p:clrMapOvr>
</p:sld>
</file>

<file path=ppt/slides/slide2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66411"/>
            <a:ext cx="17774247" cy="2076451"/>
          </a:xfrm>
          <a:prstGeom prst="rect">
            <a:avLst/>
          </a:prstGeom>
        </p:spPr>
        <p:txBody>
          <a:bodyPr anchor="t" rtlCol="false" tIns="0" lIns="0" bIns="0" rIns="0">
            <a:spAutoFit/>
          </a:bodyPr>
          <a:lstStyle/>
          <a:p>
            <a:pPr algn="l">
              <a:lnSpc>
                <a:spcPts val="4199"/>
              </a:lnSpc>
              <a:spcBef>
                <a:spcPct val="0"/>
              </a:spcBef>
            </a:pPr>
            <a:r>
              <a:rPr lang="en-US" sz="2999">
                <a:solidFill>
                  <a:srgbClr val="000000"/>
                </a:solidFill>
                <a:latin typeface="Cerebri"/>
                <a:ea typeface="Cerebri"/>
                <a:cs typeface="Cerebri"/>
                <a:sym typeface="Cerebri"/>
              </a:rPr>
              <a:t>Across the top ribbon of the new event window, you will find a variety of dropdown options to customize your meeting.  The first notable option is the “Show as” dropdown, as seen in the image below.  This dropdown will allow you to set your availability as free, tentative, busy, etc., just as you would for a meeting scheduled in Outlook.</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Notable Features When Scheduling a Meeting</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7" id="7"/>
          <p:cNvGrpSpPr/>
          <p:nvPr/>
        </p:nvGrpSpPr>
        <p:grpSpPr>
          <a:xfrm rot="0">
            <a:off x="0" y="3760898"/>
            <a:ext cx="18288000" cy="5344200"/>
            <a:chOff x="0" y="0"/>
            <a:chExt cx="24384000" cy="7125601"/>
          </a:xfrm>
        </p:grpSpPr>
        <p:sp>
          <p:nvSpPr>
            <p:cNvPr name="Freeform 8" id="8"/>
            <p:cNvSpPr/>
            <p:nvPr/>
          </p:nvSpPr>
          <p:spPr>
            <a:xfrm flipH="false" flipV="false" rot="0">
              <a:off x="0" y="0"/>
              <a:ext cx="24384000" cy="7125601"/>
            </a:xfrm>
            <a:custGeom>
              <a:avLst/>
              <a:gdLst/>
              <a:ahLst/>
              <a:cxnLst/>
              <a:rect r="r" b="b" t="t" l="l"/>
              <a:pathLst>
                <a:path h="7125601" w="24384000">
                  <a:moveTo>
                    <a:pt x="0" y="0"/>
                  </a:moveTo>
                  <a:lnTo>
                    <a:pt x="24384000" y="0"/>
                  </a:lnTo>
                  <a:lnTo>
                    <a:pt x="24384000" y="7125601"/>
                  </a:lnTo>
                  <a:lnTo>
                    <a:pt x="0" y="7125601"/>
                  </a:lnTo>
                  <a:lnTo>
                    <a:pt x="0" y="0"/>
                  </a:lnTo>
                  <a:close/>
                </a:path>
              </a:pathLst>
            </a:custGeom>
            <a:blipFill>
              <a:blip r:embed="rId2"/>
              <a:stretch>
                <a:fillRect l="-679" t="-5428" r="-841" b="0"/>
              </a:stretch>
            </a:blipFill>
          </p:spPr>
        </p:sp>
        <p:sp>
          <p:nvSpPr>
            <p:cNvPr name="Freeform 9" id="9"/>
            <p:cNvSpPr/>
            <p:nvPr/>
          </p:nvSpPr>
          <p:spPr>
            <a:xfrm flipH="false" flipV="false" rot="0">
              <a:off x="330635" y="1470846"/>
              <a:ext cx="3048625" cy="1461916"/>
            </a:xfrm>
            <a:custGeom>
              <a:avLst/>
              <a:gdLst/>
              <a:ahLst/>
              <a:cxnLst/>
              <a:rect r="r" b="b" t="t" l="l"/>
              <a:pathLst>
                <a:path h="1461916" w="3048625">
                  <a:moveTo>
                    <a:pt x="0" y="0"/>
                  </a:moveTo>
                  <a:lnTo>
                    <a:pt x="3048626" y="0"/>
                  </a:lnTo>
                  <a:lnTo>
                    <a:pt x="3048626" y="1461916"/>
                  </a:lnTo>
                  <a:lnTo>
                    <a:pt x="0" y="1461916"/>
                  </a:lnTo>
                  <a:lnTo>
                    <a:pt x="0" y="0"/>
                  </a:lnTo>
                  <a:close/>
                </a:path>
              </a:pathLst>
            </a:custGeom>
            <a:blipFill>
              <a:blip r:embed="rId3"/>
              <a:stretch>
                <a:fillRect l="-158137" t="-714010" r="-184173" b="-108367"/>
              </a:stretch>
            </a:blipFill>
            <a:ln w="190500" cap="sq">
              <a:solidFill>
                <a:srgbClr val="E5231D"/>
              </a:solidFill>
              <a:prstDash val="solid"/>
              <a:miter/>
            </a:ln>
          </p:spPr>
        </p:sp>
      </p:grpSp>
    </p:spTree>
  </p:cSld>
  <p:clrMapOvr>
    <a:masterClrMapping/>
  </p:clrMapOvr>
</p:sld>
</file>

<file path=ppt/slides/slide2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81075"/>
            <a:ext cx="17774247" cy="2076451"/>
          </a:xfrm>
          <a:prstGeom prst="rect">
            <a:avLst/>
          </a:prstGeom>
        </p:spPr>
        <p:txBody>
          <a:bodyPr anchor="t" rtlCol="false" tIns="0" lIns="0" bIns="0" rIns="0">
            <a:spAutoFit/>
          </a:bodyPr>
          <a:lstStyle/>
          <a:p>
            <a:pPr algn="l">
              <a:lnSpc>
                <a:spcPts val="4199"/>
              </a:lnSpc>
              <a:spcBef>
                <a:spcPct val="0"/>
              </a:spcBef>
            </a:pPr>
            <a:r>
              <a:rPr lang="en-US" sz="2999">
                <a:solidFill>
                  <a:srgbClr val="000000"/>
                </a:solidFill>
                <a:latin typeface="Cerebri"/>
                <a:ea typeface="Cerebri"/>
                <a:cs typeface="Cerebri"/>
                <a:sym typeface="Cerebri"/>
              </a:rPr>
              <a:t>The “Category” dropdown allows you to color code your events and is the same as the “Categorize” feature in Outlook.  If you are scheduling a meeting through Teams, you should use this dropdown to select the appropriate color for the meeting.  Please note that any color categories you create in Outlook will be available in your Teams calendar as well.</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Notable Features When Scheduling a Meeting (Cont.)</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7" id="7"/>
          <p:cNvGrpSpPr/>
          <p:nvPr/>
        </p:nvGrpSpPr>
        <p:grpSpPr>
          <a:xfrm rot="0">
            <a:off x="-8900" y="3750582"/>
            <a:ext cx="18288000" cy="5344200"/>
            <a:chOff x="0" y="0"/>
            <a:chExt cx="24384000" cy="7125601"/>
          </a:xfrm>
        </p:grpSpPr>
        <p:sp>
          <p:nvSpPr>
            <p:cNvPr name="Freeform 8" id="8"/>
            <p:cNvSpPr/>
            <p:nvPr/>
          </p:nvSpPr>
          <p:spPr>
            <a:xfrm flipH="false" flipV="false" rot="0">
              <a:off x="0" y="0"/>
              <a:ext cx="24384000" cy="7125601"/>
            </a:xfrm>
            <a:custGeom>
              <a:avLst/>
              <a:gdLst/>
              <a:ahLst/>
              <a:cxnLst/>
              <a:rect r="r" b="b" t="t" l="l"/>
              <a:pathLst>
                <a:path h="7125601" w="24384000">
                  <a:moveTo>
                    <a:pt x="0" y="0"/>
                  </a:moveTo>
                  <a:lnTo>
                    <a:pt x="24384000" y="0"/>
                  </a:lnTo>
                  <a:lnTo>
                    <a:pt x="24384000" y="7125601"/>
                  </a:lnTo>
                  <a:lnTo>
                    <a:pt x="0" y="7125601"/>
                  </a:lnTo>
                  <a:lnTo>
                    <a:pt x="0" y="0"/>
                  </a:lnTo>
                  <a:close/>
                </a:path>
              </a:pathLst>
            </a:custGeom>
            <a:blipFill>
              <a:blip r:embed="rId2"/>
              <a:stretch>
                <a:fillRect l="-679" t="-5428" r="-841" b="0"/>
              </a:stretch>
            </a:blipFill>
          </p:spPr>
        </p:sp>
        <p:sp>
          <p:nvSpPr>
            <p:cNvPr name="Freeform 9" id="9"/>
            <p:cNvSpPr/>
            <p:nvPr/>
          </p:nvSpPr>
          <p:spPr>
            <a:xfrm flipH="false" flipV="false" rot="0">
              <a:off x="2898186" y="1517599"/>
              <a:ext cx="3292094" cy="1389105"/>
            </a:xfrm>
            <a:custGeom>
              <a:avLst/>
              <a:gdLst/>
              <a:ahLst/>
              <a:cxnLst/>
              <a:rect r="r" b="b" t="t" l="l"/>
              <a:pathLst>
                <a:path h="1389105" w="3292094">
                  <a:moveTo>
                    <a:pt x="0" y="0"/>
                  </a:moveTo>
                  <a:lnTo>
                    <a:pt x="3292094" y="0"/>
                  </a:lnTo>
                  <a:lnTo>
                    <a:pt x="3292094" y="1389105"/>
                  </a:lnTo>
                  <a:lnTo>
                    <a:pt x="0" y="1389105"/>
                  </a:lnTo>
                  <a:lnTo>
                    <a:pt x="0" y="0"/>
                  </a:lnTo>
                  <a:close/>
                </a:path>
              </a:pathLst>
            </a:custGeom>
            <a:blipFill>
              <a:blip r:embed="rId3"/>
              <a:stretch>
                <a:fillRect l="-146442" t="-747802" r="-163157" b="-122922"/>
              </a:stretch>
            </a:blipFill>
            <a:ln w="190500" cap="sq">
              <a:solidFill>
                <a:srgbClr val="E5231D"/>
              </a:solidFill>
              <a:prstDash val="solid"/>
              <a:miter/>
            </a:ln>
          </p:spPr>
        </p:sp>
      </p:grpSp>
    </p:spTree>
  </p:cSld>
  <p:clrMapOvr>
    <a:masterClrMapping/>
  </p:clrMapOvr>
</p:sld>
</file>

<file path=ppt/slides/slide2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71550"/>
            <a:ext cx="17774247" cy="2076451"/>
          </a:xfrm>
          <a:prstGeom prst="rect">
            <a:avLst/>
          </a:prstGeom>
        </p:spPr>
        <p:txBody>
          <a:bodyPr anchor="t" rtlCol="false" tIns="0" lIns="0" bIns="0" rIns="0">
            <a:spAutoFit/>
          </a:bodyPr>
          <a:lstStyle/>
          <a:p>
            <a:pPr algn="l">
              <a:lnSpc>
                <a:spcPts val="4199"/>
              </a:lnSpc>
              <a:spcBef>
                <a:spcPct val="0"/>
              </a:spcBef>
            </a:pPr>
            <a:r>
              <a:rPr lang="en-US" sz="2999">
                <a:solidFill>
                  <a:srgbClr val="000000"/>
                </a:solidFill>
                <a:latin typeface="Cerebri"/>
                <a:ea typeface="Cerebri"/>
                <a:cs typeface="Cerebri"/>
                <a:sym typeface="Cerebri"/>
              </a:rPr>
              <a:t>The “Response options” dropdown lets you customize whether you are requesting a response to meeting invitations and whether attendees can forward the meeting invite to others.  The “Require registration” dropdown lets you record attendance for a meeting, which is helpful if you’re hosting a training session.  However, this feature will soon be replaced by Webinar.</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Notable Features When Scheduling a Meeting (Cont.)</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7" id="7"/>
          <p:cNvGrpSpPr/>
          <p:nvPr/>
        </p:nvGrpSpPr>
        <p:grpSpPr>
          <a:xfrm rot="0">
            <a:off x="0" y="3807458"/>
            <a:ext cx="18288000" cy="5344200"/>
            <a:chOff x="0" y="0"/>
            <a:chExt cx="24384000" cy="7125601"/>
          </a:xfrm>
        </p:grpSpPr>
        <p:sp>
          <p:nvSpPr>
            <p:cNvPr name="Freeform 8" id="8"/>
            <p:cNvSpPr/>
            <p:nvPr/>
          </p:nvSpPr>
          <p:spPr>
            <a:xfrm flipH="false" flipV="false" rot="0">
              <a:off x="0" y="0"/>
              <a:ext cx="24384000" cy="7125601"/>
            </a:xfrm>
            <a:custGeom>
              <a:avLst/>
              <a:gdLst/>
              <a:ahLst/>
              <a:cxnLst/>
              <a:rect r="r" b="b" t="t" l="l"/>
              <a:pathLst>
                <a:path h="7125601" w="24384000">
                  <a:moveTo>
                    <a:pt x="0" y="0"/>
                  </a:moveTo>
                  <a:lnTo>
                    <a:pt x="24384000" y="0"/>
                  </a:lnTo>
                  <a:lnTo>
                    <a:pt x="24384000" y="7125601"/>
                  </a:lnTo>
                  <a:lnTo>
                    <a:pt x="0" y="7125601"/>
                  </a:lnTo>
                  <a:lnTo>
                    <a:pt x="0" y="0"/>
                  </a:lnTo>
                  <a:close/>
                </a:path>
              </a:pathLst>
            </a:custGeom>
            <a:blipFill>
              <a:blip r:embed="rId2"/>
              <a:stretch>
                <a:fillRect l="-679" t="-5428" r="-841" b="0"/>
              </a:stretch>
            </a:blipFill>
          </p:spPr>
        </p:sp>
        <p:sp>
          <p:nvSpPr>
            <p:cNvPr name="Freeform 9" id="9"/>
            <p:cNvSpPr/>
            <p:nvPr/>
          </p:nvSpPr>
          <p:spPr>
            <a:xfrm flipH="false" flipV="false" rot="0">
              <a:off x="12808766" y="1441628"/>
              <a:ext cx="7913907" cy="1512393"/>
            </a:xfrm>
            <a:custGeom>
              <a:avLst/>
              <a:gdLst/>
              <a:ahLst/>
              <a:cxnLst/>
              <a:rect r="r" b="b" t="t" l="l"/>
              <a:pathLst>
                <a:path h="1512393" w="7913907">
                  <a:moveTo>
                    <a:pt x="0" y="0"/>
                  </a:moveTo>
                  <a:lnTo>
                    <a:pt x="7913907" y="0"/>
                  </a:lnTo>
                  <a:lnTo>
                    <a:pt x="7913907" y="1512393"/>
                  </a:lnTo>
                  <a:lnTo>
                    <a:pt x="0" y="1512393"/>
                  </a:lnTo>
                  <a:lnTo>
                    <a:pt x="0" y="0"/>
                  </a:lnTo>
                  <a:close/>
                </a:path>
              </a:pathLst>
            </a:custGeom>
            <a:blipFill>
              <a:blip r:embed="rId3"/>
              <a:stretch>
                <a:fillRect l="-60918" t="-686842" r="-9470" b="-104750"/>
              </a:stretch>
            </a:blipFill>
            <a:ln w="190500" cap="sq">
              <a:solidFill>
                <a:srgbClr val="E5231D"/>
              </a:solidFill>
              <a:prstDash val="solid"/>
              <a:miter/>
            </a:ln>
          </p:spPr>
        </p:sp>
      </p:grpSp>
    </p:spTree>
  </p:cSld>
  <p:clrMapOvr>
    <a:masterClrMapping/>
  </p:clrMapOvr>
</p:sld>
</file>

<file path=ppt/slides/slide2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71550"/>
            <a:ext cx="17774247" cy="2600326"/>
          </a:xfrm>
          <a:prstGeom prst="rect">
            <a:avLst/>
          </a:prstGeom>
        </p:spPr>
        <p:txBody>
          <a:bodyPr anchor="t" rtlCol="false" tIns="0" lIns="0" bIns="0" rIns="0">
            <a:spAutoFit/>
          </a:bodyPr>
          <a:lstStyle/>
          <a:p>
            <a:pPr algn="l">
              <a:lnSpc>
                <a:spcPts val="4199"/>
              </a:lnSpc>
            </a:pPr>
            <a:r>
              <a:rPr lang="en-US" sz="2999">
                <a:solidFill>
                  <a:srgbClr val="000000"/>
                </a:solidFill>
                <a:latin typeface="Cerebri"/>
                <a:ea typeface="Cerebri"/>
                <a:cs typeface="Cerebri"/>
                <a:sym typeface="Cerebri"/>
              </a:rPr>
              <a:t>On the right side of the new event window, there is the “Options” panel.  This panel offers a variety of settings, including for security, audio and video, engagement, roles, and recording and transcribing.  You can explore these settings by clicking “More options,” as seen in the image below.  Although currently locked by IT, you will eventually have </a:t>
            </a:r>
            <a:r>
              <a:rPr lang="en-US" sz="2999">
                <a:solidFill>
                  <a:srgbClr val="000000"/>
                </a:solidFill>
                <a:latin typeface="Cerebri"/>
                <a:ea typeface="Cerebri"/>
                <a:cs typeface="Cerebri"/>
                <a:sym typeface="Cerebri"/>
              </a:rPr>
              <a:t>the ability to use Copilot to help you record and transcribe your virtual meetings!</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Notable Features When Scheduling a Meeting (Cont.)</a:t>
            </a:r>
          </a:p>
        </p:txBody>
      </p:sp>
      <p:grpSp>
        <p:nvGrpSpPr>
          <p:cNvPr name="Group 7" id="7"/>
          <p:cNvGrpSpPr/>
          <p:nvPr/>
        </p:nvGrpSpPr>
        <p:grpSpPr>
          <a:xfrm rot="0">
            <a:off x="-8900" y="3914100"/>
            <a:ext cx="18288000" cy="5344200"/>
            <a:chOff x="0" y="0"/>
            <a:chExt cx="24384000" cy="7125601"/>
          </a:xfrm>
        </p:grpSpPr>
        <p:sp>
          <p:nvSpPr>
            <p:cNvPr name="Freeform 8" id="8"/>
            <p:cNvSpPr/>
            <p:nvPr/>
          </p:nvSpPr>
          <p:spPr>
            <a:xfrm flipH="false" flipV="false" rot="0">
              <a:off x="0" y="0"/>
              <a:ext cx="24384000" cy="7125601"/>
            </a:xfrm>
            <a:custGeom>
              <a:avLst/>
              <a:gdLst/>
              <a:ahLst/>
              <a:cxnLst/>
              <a:rect r="r" b="b" t="t" l="l"/>
              <a:pathLst>
                <a:path h="7125601" w="24384000">
                  <a:moveTo>
                    <a:pt x="0" y="0"/>
                  </a:moveTo>
                  <a:lnTo>
                    <a:pt x="24384000" y="0"/>
                  </a:lnTo>
                  <a:lnTo>
                    <a:pt x="24384000" y="7125601"/>
                  </a:lnTo>
                  <a:lnTo>
                    <a:pt x="0" y="7125601"/>
                  </a:lnTo>
                  <a:lnTo>
                    <a:pt x="0" y="0"/>
                  </a:lnTo>
                  <a:close/>
                </a:path>
              </a:pathLst>
            </a:custGeom>
            <a:blipFill>
              <a:blip r:embed="rId2"/>
              <a:stretch>
                <a:fillRect l="-679" t="-5428" r="-841" b="0"/>
              </a:stretch>
            </a:blipFill>
          </p:spPr>
        </p:sp>
        <p:sp>
          <p:nvSpPr>
            <p:cNvPr name="Freeform 9" id="9"/>
            <p:cNvSpPr/>
            <p:nvPr/>
          </p:nvSpPr>
          <p:spPr>
            <a:xfrm flipH="false" flipV="false" rot="0">
              <a:off x="17407539" y="1576819"/>
              <a:ext cx="6976461" cy="5021967"/>
            </a:xfrm>
            <a:custGeom>
              <a:avLst/>
              <a:gdLst/>
              <a:ahLst/>
              <a:cxnLst/>
              <a:rect r="r" b="b" t="t" l="l"/>
              <a:pathLst>
                <a:path h="5021967" w="6976461">
                  <a:moveTo>
                    <a:pt x="0" y="0"/>
                  </a:moveTo>
                  <a:lnTo>
                    <a:pt x="6976461" y="0"/>
                  </a:lnTo>
                  <a:lnTo>
                    <a:pt x="6976461" y="5021967"/>
                  </a:lnTo>
                  <a:lnTo>
                    <a:pt x="0" y="5021967"/>
                  </a:lnTo>
                  <a:lnTo>
                    <a:pt x="0" y="0"/>
                  </a:lnTo>
                  <a:close/>
                </a:path>
              </a:pathLst>
            </a:custGeom>
            <a:blipFill>
              <a:blip r:embed="rId3"/>
              <a:stretch>
                <a:fillRect l="-56140" t="-343567" r="-173759" b="-14726"/>
              </a:stretch>
            </a:blipFill>
            <a:ln w="190500" cap="sq">
              <a:solidFill>
                <a:srgbClr val="E5231D"/>
              </a:solidFill>
              <a:prstDash val="solid"/>
              <a:miter/>
            </a:ln>
          </p:spPr>
        </p:sp>
      </p:grpSp>
    </p:spTree>
  </p:cSld>
  <p:clrMapOvr>
    <a:masterClrMapping/>
  </p:clrMapOvr>
</p:sld>
</file>

<file path=ppt/slides/slide2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71550"/>
            <a:ext cx="7482600" cy="6920231"/>
          </a:xfrm>
          <a:prstGeom prst="rect">
            <a:avLst/>
          </a:prstGeom>
        </p:spPr>
        <p:txBody>
          <a:bodyPr anchor="t" rtlCol="false" tIns="0" lIns="0" bIns="0" rIns="0">
            <a:spAutoFit/>
          </a:bodyPr>
          <a:lstStyle/>
          <a:p>
            <a:pPr algn="l">
              <a:lnSpc>
                <a:spcPts val="3919"/>
              </a:lnSpc>
            </a:pPr>
            <a:r>
              <a:rPr lang="en-US" sz="2799">
                <a:solidFill>
                  <a:srgbClr val="000000"/>
                </a:solidFill>
                <a:latin typeface="Cerebri"/>
                <a:ea typeface="Cerebri"/>
                <a:cs typeface="Cerebri"/>
                <a:sym typeface="Cerebri"/>
              </a:rPr>
              <a:t>When you accept a meeting invitation in Outlook, the invitation email will automatically disappear.  However, if you accept the meeting in Teams, the invitation email will not be deleted in Outlook.  To accept a meeting invitation in Teams, follow these steps:</a:t>
            </a:r>
          </a:p>
          <a:p>
            <a:pPr algn="l">
              <a:lnSpc>
                <a:spcPts val="3919"/>
              </a:lnSpc>
            </a:pPr>
          </a:p>
          <a:p>
            <a:pPr algn="l" marL="604513" indent="-302256" lvl="1">
              <a:lnSpc>
                <a:spcPts val="3919"/>
              </a:lnSpc>
              <a:buAutoNum type="arabicPeriod" startAt="1"/>
            </a:pPr>
            <a:r>
              <a:rPr lang="en-US" sz="2799">
                <a:solidFill>
                  <a:srgbClr val="000000"/>
                </a:solidFill>
                <a:latin typeface="Cerebri"/>
                <a:ea typeface="Cerebri"/>
                <a:cs typeface="Cerebri"/>
                <a:sym typeface="Cerebri"/>
              </a:rPr>
              <a:t> Click “Activity” on the left side menu, as seen in the image to the right</a:t>
            </a:r>
          </a:p>
          <a:p>
            <a:pPr algn="l" marL="604513" indent="-302256" lvl="1">
              <a:lnSpc>
                <a:spcPts val="3919"/>
              </a:lnSpc>
              <a:buAutoNum type="arabicPeriod" startAt="1"/>
            </a:pPr>
            <a:r>
              <a:rPr lang="en-US" sz="2799">
                <a:solidFill>
                  <a:srgbClr val="000000"/>
                </a:solidFill>
                <a:latin typeface="Cerebri"/>
                <a:ea typeface="Cerebri"/>
                <a:cs typeface="Cerebri"/>
                <a:sym typeface="Cerebri"/>
              </a:rPr>
              <a:t>Open the meeting invitation in your activity feed</a:t>
            </a:r>
          </a:p>
          <a:p>
            <a:pPr algn="l" marL="604513" indent="-302256" lvl="1">
              <a:lnSpc>
                <a:spcPts val="3919"/>
              </a:lnSpc>
              <a:buAutoNum type="arabicPeriod" startAt="1"/>
            </a:pPr>
            <a:r>
              <a:rPr lang="en-US" sz="2799">
                <a:solidFill>
                  <a:srgbClr val="000000"/>
                </a:solidFill>
                <a:latin typeface="Cerebri"/>
                <a:ea typeface="Cerebri"/>
                <a:cs typeface="Cerebri"/>
                <a:sym typeface="Cerebri"/>
              </a:rPr>
              <a:t>Click “RSVP.”  This will open a dropdown with RSVP options</a:t>
            </a:r>
          </a:p>
          <a:p>
            <a:pPr algn="l" marL="604513" indent="-302256" lvl="1">
              <a:lnSpc>
                <a:spcPts val="3919"/>
              </a:lnSpc>
              <a:buAutoNum type="arabicPeriod" startAt="1"/>
            </a:pPr>
            <a:r>
              <a:rPr lang="en-US" sz="2799">
                <a:solidFill>
                  <a:srgbClr val="000000"/>
                </a:solidFill>
                <a:latin typeface="Cerebri"/>
                <a:ea typeface="Cerebri"/>
                <a:cs typeface="Cerebri"/>
                <a:sym typeface="Cerebri"/>
              </a:rPr>
              <a:t>Click “Accept”</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Accepting Meetings Through Teams Instead of Outlook</a:t>
            </a:r>
          </a:p>
        </p:txBody>
      </p:sp>
      <p:grpSp>
        <p:nvGrpSpPr>
          <p:cNvPr name="Group 7" id="7"/>
          <p:cNvGrpSpPr/>
          <p:nvPr/>
        </p:nvGrpSpPr>
        <p:grpSpPr>
          <a:xfrm rot="0">
            <a:off x="8137211" y="1028700"/>
            <a:ext cx="10150789" cy="6656059"/>
            <a:chOff x="0" y="0"/>
            <a:chExt cx="13534386" cy="8874746"/>
          </a:xfrm>
        </p:grpSpPr>
        <p:sp>
          <p:nvSpPr>
            <p:cNvPr name="Freeform 8" id="8"/>
            <p:cNvSpPr/>
            <p:nvPr/>
          </p:nvSpPr>
          <p:spPr>
            <a:xfrm flipH="false" flipV="false" rot="0">
              <a:off x="145173" y="0"/>
              <a:ext cx="13389212" cy="8874746"/>
            </a:xfrm>
            <a:custGeom>
              <a:avLst/>
              <a:gdLst/>
              <a:ahLst/>
              <a:cxnLst/>
              <a:rect r="r" b="b" t="t" l="l"/>
              <a:pathLst>
                <a:path h="8874746" w="13389212">
                  <a:moveTo>
                    <a:pt x="0" y="0"/>
                  </a:moveTo>
                  <a:lnTo>
                    <a:pt x="13389213" y="0"/>
                  </a:lnTo>
                  <a:lnTo>
                    <a:pt x="13389213" y="8874746"/>
                  </a:lnTo>
                  <a:lnTo>
                    <a:pt x="0" y="8874746"/>
                  </a:lnTo>
                  <a:lnTo>
                    <a:pt x="0" y="0"/>
                  </a:lnTo>
                  <a:close/>
                </a:path>
              </a:pathLst>
            </a:custGeom>
            <a:blipFill>
              <a:blip r:embed="rId2"/>
              <a:stretch>
                <a:fillRect l="0" t="-1155" r="0" b="0"/>
              </a:stretch>
            </a:blipFill>
          </p:spPr>
        </p:sp>
        <p:sp>
          <p:nvSpPr>
            <p:cNvPr name="Freeform 9" id="9"/>
            <p:cNvSpPr/>
            <p:nvPr/>
          </p:nvSpPr>
          <p:spPr>
            <a:xfrm flipH="false" flipV="false" rot="0">
              <a:off x="0" y="732222"/>
              <a:ext cx="1770448" cy="1581826"/>
            </a:xfrm>
            <a:custGeom>
              <a:avLst/>
              <a:gdLst/>
              <a:ahLst/>
              <a:cxnLst/>
              <a:rect r="r" b="b" t="t" l="l"/>
              <a:pathLst>
                <a:path h="1581826" w="1770448">
                  <a:moveTo>
                    <a:pt x="0" y="0"/>
                  </a:moveTo>
                  <a:lnTo>
                    <a:pt x="1770448" y="0"/>
                  </a:lnTo>
                  <a:lnTo>
                    <a:pt x="1770448" y="1581827"/>
                  </a:lnTo>
                  <a:lnTo>
                    <a:pt x="0" y="1581827"/>
                  </a:lnTo>
                  <a:lnTo>
                    <a:pt x="0" y="0"/>
                  </a:lnTo>
                  <a:close/>
                </a:path>
              </a:pathLst>
            </a:custGeom>
            <a:blipFill>
              <a:blip r:embed="rId3"/>
              <a:stretch>
                <a:fillRect l="-97128" t="-177662" r="-50952" b="0"/>
              </a:stretch>
            </a:blipFill>
            <a:ln w="190500" cap="sq">
              <a:solidFill>
                <a:srgbClr val="E5231D"/>
              </a:solidFill>
              <a:prstDash val="solid"/>
              <a:miter/>
            </a:ln>
          </p:spPr>
        </p:sp>
        <p:sp>
          <p:nvSpPr>
            <p:cNvPr name="Freeform 10" id="10"/>
            <p:cNvSpPr/>
            <p:nvPr/>
          </p:nvSpPr>
          <p:spPr>
            <a:xfrm flipH="false" flipV="false" rot="0">
              <a:off x="1551813" y="5034923"/>
              <a:ext cx="6129638" cy="2398537"/>
            </a:xfrm>
            <a:custGeom>
              <a:avLst/>
              <a:gdLst/>
              <a:ahLst/>
              <a:cxnLst/>
              <a:rect r="r" b="b" t="t" l="l"/>
              <a:pathLst>
                <a:path h="2398537" w="6129638">
                  <a:moveTo>
                    <a:pt x="0" y="0"/>
                  </a:moveTo>
                  <a:lnTo>
                    <a:pt x="6129637" y="0"/>
                  </a:lnTo>
                  <a:lnTo>
                    <a:pt x="6129637" y="2398537"/>
                  </a:lnTo>
                  <a:lnTo>
                    <a:pt x="0" y="2398537"/>
                  </a:lnTo>
                  <a:lnTo>
                    <a:pt x="0" y="0"/>
                  </a:lnTo>
                  <a:close/>
                </a:path>
              </a:pathLst>
            </a:custGeom>
            <a:blipFill>
              <a:blip r:embed="rId3"/>
              <a:stretch>
                <a:fillRect l="-82917" t="-425607" r="-26540" b="-9677"/>
              </a:stretch>
            </a:blipFill>
            <a:ln w="190500" cap="sq">
              <a:solidFill>
                <a:srgbClr val="E5231D"/>
              </a:solidFill>
              <a:prstDash val="solid"/>
              <a:miter/>
            </a:ln>
          </p:spPr>
        </p:sp>
        <p:sp>
          <p:nvSpPr>
            <p:cNvPr name="Freeform 11" id="11"/>
            <p:cNvSpPr/>
            <p:nvPr/>
          </p:nvSpPr>
          <p:spPr>
            <a:xfrm flipH="false" flipV="false" rot="0">
              <a:off x="8023797" y="1827159"/>
              <a:ext cx="2390198" cy="1411066"/>
            </a:xfrm>
            <a:custGeom>
              <a:avLst/>
              <a:gdLst/>
              <a:ahLst/>
              <a:cxnLst/>
              <a:rect r="r" b="b" t="t" l="l"/>
              <a:pathLst>
                <a:path h="1411066" w="2390198">
                  <a:moveTo>
                    <a:pt x="0" y="0"/>
                  </a:moveTo>
                  <a:lnTo>
                    <a:pt x="2390198" y="0"/>
                  </a:lnTo>
                  <a:lnTo>
                    <a:pt x="2390198" y="1411067"/>
                  </a:lnTo>
                  <a:lnTo>
                    <a:pt x="0" y="1411067"/>
                  </a:lnTo>
                  <a:lnTo>
                    <a:pt x="0" y="0"/>
                  </a:lnTo>
                  <a:close/>
                </a:path>
              </a:pathLst>
            </a:custGeom>
            <a:blipFill>
              <a:blip r:embed="rId3"/>
              <a:stretch>
                <a:fillRect l="-267168" t="-681683" r="-105912" b="-19666"/>
              </a:stretch>
            </a:blipFill>
            <a:ln w="190500" cap="sq">
              <a:solidFill>
                <a:srgbClr val="E5231D"/>
              </a:solidFill>
              <a:prstDash val="solid"/>
              <a:miter/>
            </a:ln>
          </p:spPr>
        </p:sp>
      </p:gr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47977" y="962025"/>
            <a:ext cx="16659179" cy="4874260"/>
          </a:xfrm>
          <a:prstGeom prst="rect">
            <a:avLst/>
          </a:prstGeom>
        </p:spPr>
        <p:txBody>
          <a:bodyPr anchor="t" rtlCol="false" tIns="0" lIns="0" bIns="0" rIns="0">
            <a:spAutoFit/>
          </a:bodyPr>
          <a:lstStyle/>
          <a:p>
            <a:pPr algn="l">
              <a:lnSpc>
                <a:spcPts val="4339"/>
              </a:lnSpc>
            </a:pPr>
            <a:r>
              <a:rPr lang="en-US" sz="3099">
                <a:solidFill>
                  <a:srgbClr val="000000"/>
                </a:solidFill>
                <a:latin typeface="Cerebri"/>
                <a:ea typeface="Cerebri"/>
                <a:cs typeface="Cerebri"/>
                <a:sym typeface="Cerebri"/>
              </a:rPr>
              <a:t>Planner allows you to keep track of tasks, create plans, and manage your daily schedule.  Microsoft Project, another project management software, will soon be absorbed into Planner.  Despite the current and future project management capabilities of Planner, WLR projects will remain in Monday.com through at least November of 2025.</a:t>
            </a:r>
          </a:p>
          <a:p>
            <a:pPr algn="l">
              <a:lnSpc>
                <a:spcPts val="4339"/>
              </a:lnSpc>
            </a:pPr>
          </a:p>
          <a:p>
            <a:pPr algn="l">
              <a:lnSpc>
                <a:spcPts val="4339"/>
              </a:lnSpc>
              <a:spcBef>
                <a:spcPct val="0"/>
              </a:spcBef>
            </a:pPr>
            <a:r>
              <a:rPr lang="en-US" sz="3099">
                <a:solidFill>
                  <a:srgbClr val="000000"/>
                </a:solidFill>
                <a:latin typeface="Cerebri"/>
                <a:ea typeface="Cerebri"/>
                <a:cs typeface="Cerebri"/>
                <a:sym typeface="Cerebri"/>
              </a:rPr>
              <a:t>If WLR makes the transition from Monday.com to Planner, there will be additional resources and trainings focused on the project management capabilities for larger projects.  For the remainder of this course, we will instead explore how Planner can support smaller projects and your day-to-day responsibilities.</a:t>
            </a:r>
          </a:p>
        </p:txBody>
      </p:sp>
      <p:sp>
        <p:nvSpPr>
          <p:cNvPr name="TextBox 3" id="3"/>
          <p:cNvSpPr txBox="true"/>
          <p:nvPr/>
        </p:nvSpPr>
        <p:spPr>
          <a:xfrm rot="0">
            <a:off x="247977" y="152867"/>
            <a:ext cx="1611042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The Future of Microsoft Planner and Monday.com</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3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0" y="0"/>
            <a:ext cx="3811562" cy="3436263"/>
            <a:chOff x="0" y="0"/>
            <a:chExt cx="1003868" cy="905024"/>
          </a:xfrm>
        </p:grpSpPr>
        <p:sp>
          <p:nvSpPr>
            <p:cNvPr name="Freeform 3" id="3"/>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4" id="4"/>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4476438" y="0"/>
            <a:ext cx="3811562" cy="3436263"/>
            <a:chOff x="0" y="0"/>
            <a:chExt cx="1003868" cy="905024"/>
          </a:xfrm>
        </p:grpSpPr>
        <p:sp>
          <p:nvSpPr>
            <p:cNvPr name="Freeform 6" id="6"/>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4E5FBF"/>
            </a:solidFill>
          </p:spPr>
        </p:sp>
        <p:sp>
          <p:nvSpPr>
            <p:cNvPr name="TextBox 7" id="7"/>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0" y="6850737"/>
            <a:ext cx="3811562" cy="3436263"/>
            <a:chOff x="0" y="0"/>
            <a:chExt cx="1003868" cy="905024"/>
          </a:xfrm>
        </p:grpSpPr>
        <p:sp>
          <p:nvSpPr>
            <p:cNvPr name="Freeform 9" id="9"/>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5864A6"/>
            </a:solidFill>
          </p:spPr>
        </p:sp>
        <p:sp>
          <p:nvSpPr>
            <p:cNvPr name="TextBox 10" id="10"/>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14463907" y="6850737"/>
            <a:ext cx="3811562" cy="3436263"/>
            <a:chOff x="0" y="0"/>
            <a:chExt cx="1003868" cy="905024"/>
          </a:xfrm>
        </p:grpSpPr>
        <p:sp>
          <p:nvSpPr>
            <p:cNvPr name="Freeform 12" id="12"/>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13" id="13"/>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0" y="0"/>
            <a:ext cx="3363110" cy="3039341"/>
            <a:chOff x="0" y="0"/>
            <a:chExt cx="885757" cy="800485"/>
          </a:xfrm>
        </p:grpSpPr>
        <p:sp>
          <p:nvSpPr>
            <p:cNvPr name="Freeform 15" id="15"/>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6" id="16"/>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0" y="7247659"/>
            <a:ext cx="3363110" cy="3039341"/>
            <a:chOff x="0" y="0"/>
            <a:chExt cx="885757" cy="800485"/>
          </a:xfrm>
        </p:grpSpPr>
        <p:sp>
          <p:nvSpPr>
            <p:cNvPr name="Freeform 18" id="18"/>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9" id="19"/>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4912358" y="7247659"/>
            <a:ext cx="3363110" cy="3039341"/>
            <a:chOff x="0" y="0"/>
            <a:chExt cx="885757" cy="800485"/>
          </a:xfrm>
        </p:grpSpPr>
        <p:sp>
          <p:nvSpPr>
            <p:cNvPr name="Freeform 21" id="21"/>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22" id="22"/>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6002208" y="4042704"/>
            <a:ext cx="6283583" cy="1704340"/>
          </a:xfrm>
          <a:prstGeom prst="rect">
            <a:avLst/>
          </a:prstGeom>
        </p:spPr>
        <p:txBody>
          <a:bodyPr anchor="t" rtlCol="false" tIns="0" lIns="0" bIns="0" rIns="0">
            <a:spAutoFit/>
          </a:bodyPr>
          <a:lstStyle/>
          <a:p>
            <a:pPr algn="ctr" marL="0" indent="0" lvl="0">
              <a:lnSpc>
                <a:spcPts val="6859"/>
              </a:lnSpc>
              <a:spcBef>
                <a:spcPct val="0"/>
              </a:spcBef>
            </a:pPr>
            <a:r>
              <a:rPr lang="en-US" b="true" sz="4899">
                <a:solidFill>
                  <a:srgbClr val="000000"/>
                </a:solidFill>
                <a:latin typeface="Cerebri Bold"/>
                <a:ea typeface="Cerebri Bold"/>
                <a:cs typeface="Cerebri Bold"/>
                <a:sym typeface="Cerebri Bold"/>
              </a:rPr>
              <a:t>Teams Messaging &amp; AI Features</a:t>
            </a:r>
          </a:p>
        </p:txBody>
      </p:sp>
      <p:sp>
        <p:nvSpPr>
          <p:cNvPr name="TextBox 24" id="24"/>
          <p:cNvSpPr txBox="true"/>
          <p:nvPr/>
        </p:nvSpPr>
        <p:spPr>
          <a:xfrm rot="0">
            <a:off x="5408231" y="5994694"/>
            <a:ext cx="7471539" cy="2223770"/>
          </a:xfrm>
          <a:prstGeom prst="rect">
            <a:avLst/>
          </a:prstGeom>
        </p:spPr>
        <p:txBody>
          <a:bodyPr anchor="t" rtlCol="false" tIns="0" lIns="0" bIns="0" rIns="0">
            <a:spAutoFit/>
          </a:bodyPr>
          <a:lstStyle/>
          <a:p>
            <a:pPr algn="l" marL="0" indent="0" lvl="0">
              <a:lnSpc>
                <a:spcPts val="4480"/>
              </a:lnSpc>
              <a:spcBef>
                <a:spcPct val="0"/>
              </a:spcBef>
            </a:pPr>
            <a:r>
              <a:rPr lang="en-US" sz="3200">
                <a:solidFill>
                  <a:srgbClr val="000000"/>
                </a:solidFill>
                <a:latin typeface="Cerebri"/>
                <a:ea typeface="Cerebri"/>
                <a:cs typeface="Cerebri"/>
                <a:sym typeface="Cerebri"/>
              </a:rPr>
              <a:t>This module will explore how WLR plans to standardize internal and external communications, along with new AI features for chat.</a:t>
            </a:r>
          </a:p>
        </p:txBody>
      </p:sp>
      <p:sp>
        <p:nvSpPr>
          <p:cNvPr name="TextBox 25" id="25"/>
          <p:cNvSpPr txBox="true"/>
          <p:nvPr/>
        </p:nvSpPr>
        <p:spPr>
          <a:xfrm rot="0">
            <a:off x="8187891" y="2194474"/>
            <a:ext cx="1912219" cy="1642110"/>
          </a:xfrm>
          <a:prstGeom prst="rect">
            <a:avLst/>
          </a:prstGeom>
        </p:spPr>
        <p:txBody>
          <a:bodyPr anchor="t" rtlCol="false" tIns="0" lIns="0" bIns="0" rIns="0">
            <a:spAutoFit/>
          </a:bodyPr>
          <a:lstStyle/>
          <a:p>
            <a:pPr algn="ctr" marL="0" indent="0" lvl="0">
              <a:lnSpc>
                <a:spcPts val="13439"/>
              </a:lnSpc>
              <a:spcBef>
                <a:spcPct val="0"/>
              </a:spcBef>
            </a:pPr>
            <a:r>
              <a:rPr lang="en-US" sz="9600">
                <a:solidFill>
                  <a:srgbClr val="000000"/>
                </a:solidFill>
                <a:latin typeface="Cerebri"/>
                <a:ea typeface="Cerebri"/>
                <a:cs typeface="Cerebri"/>
                <a:sym typeface="Cerebri"/>
              </a:rPr>
              <a:t>(3)</a:t>
            </a:r>
          </a:p>
        </p:txBody>
      </p:sp>
      <p:grpSp>
        <p:nvGrpSpPr>
          <p:cNvPr name="Group 26" id="26"/>
          <p:cNvGrpSpPr/>
          <p:nvPr/>
        </p:nvGrpSpPr>
        <p:grpSpPr>
          <a:xfrm rot="0">
            <a:off x="14921883" y="0"/>
            <a:ext cx="3366117" cy="3039341"/>
            <a:chOff x="0" y="0"/>
            <a:chExt cx="886549" cy="800485"/>
          </a:xfrm>
        </p:grpSpPr>
        <p:sp>
          <p:nvSpPr>
            <p:cNvPr name="Freeform 27" id="27"/>
            <p:cNvSpPr/>
            <p:nvPr/>
          </p:nvSpPr>
          <p:spPr>
            <a:xfrm flipH="false" flipV="false" rot="0">
              <a:off x="0" y="0"/>
              <a:ext cx="886549" cy="800485"/>
            </a:xfrm>
            <a:custGeom>
              <a:avLst/>
              <a:gdLst/>
              <a:ahLst/>
              <a:cxnLst/>
              <a:rect r="r" b="b" t="t" l="l"/>
              <a:pathLst>
                <a:path h="800485" w="886549">
                  <a:moveTo>
                    <a:pt x="0" y="0"/>
                  </a:moveTo>
                  <a:lnTo>
                    <a:pt x="886549" y="0"/>
                  </a:lnTo>
                  <a:lnTo>
                    <a:pt x="886549" y="800485"/>
                  </a:lnTo>
                  <a:lnTo>
                    <a:pt x="0" y="800485"/>
                  </a:lnTo>
                  <a:close/>
                </a:path>
              </a:pathLst>
            </a:custGeom>
            <a:solidFill>
              <a:srgbClr val="FFFFFF"/>
            </a:solidFill>
          </p:spPr>
        </p:sp>
        <p:sp>
          <p:nvSpPr>
            <p:cNvPr name="TextBox 28" id="28"/>
            <p:cNvSpPr txBox="true"/>
            <p:nvPr/>
          </p:nvSpPr>
          <p:spPr>
            <a:xfrm>
              <a:off x="0" y="-38100"/>
              <a:ext cx="886549" cy="838585"/>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3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47977" y="962025"/>
            <a:ext cx="16430423" cy="3788411"/>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To help standardize how employees communicate, WLR will be moving to use Teams chat for internal messaging within the company and Outlook for external messaging outside of the company.  Through this transition, your Outlook inbox will be streamlined, rather than being cluttered with both internal and external messages.</a:t>
            </a:r>
          </a:p>
          <a:p>
            <a:pPr algn="just">
              <a:lnSpc>
                <a:spcPts val="4339"/>
              </a:lnSpc>
            </a:pPr>
          </a:p>
          <a:p>
            <a:pPr algn="just">
              <a:lnSpc>
                <a:spcPts val="4339"/>
              </a:lnSpc>
              <a:spcBef>
                <a:spcPct val="0"/>
              </a:spcBef>
            </a:pPr>
            <a:r>
              <a:rPr lang="en-US" sz="3099">
                <a:solidFill>
                  <a:srgbClr val="000000"/>
                </a:solidFill>
                <a:latin typeface="Cerebri"/>
                <a:ea typeface="Cerebri"/>
                <a:cs typeface="Cerebri"/>
                <a:sym typeface="Cerebri"/>
              </a:rPr>
              <a:t>Additionally, communication about projects will be housed in the specific Teams feature of Microsoft Teams.  We will explore this feature more in-depth next!</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The Future of Teams Chat and Outlook Email</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3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6852088" cy="6503036"/>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To familiarize yourself with the specific Teams feature, follow these steps:</a:t>
            </a:r>
          </a:p>
          <a:p>
            <a:pPr algn="just">
              <a:lnSpc>
                <a:spcPts val="4339"/>
              </a:lnSpc>
            </a:pPr>
          </a:p>
          <a:p>
            <a:pPr algn="just" marL="669281" indent="-334641" lvl="1">
              <a:lnSpc>
                <a:spcPts val="4339"/>
              </a:lnSpc>
              <a:buAutoNum type="arabicPeriod" startAt="1"/>
            </a:pPr>
            <a:r>
              <a:rPr lang="en-US" sz="3099">
                <a:solidFill>
                  <a:srgbClr val="000000"/>
                </a:solidFill>
                <a:latin typeface="Cerebri"/>
                <a:ea typeface="Cerebri"/>
                <a:cs typeface="Cerebri"/>
                <a:sym typeface="Cerebri"/>
              </a:rPr>
              <a:t>Click the “Teams” tab on the left side menu, as seen in the image to the right</a:t>
            </a:r>
          </a:p>
          <a:p>
            <a:pPr algn="just" marL="669281" indent="-334641" lvl="1">
              <a:lnSpc>
                <a:spcPts val="4339"/>
              </a:lnSpc>
              <a:buAutoNum type="arabicPeriod" startAt="1"/>
            </a:pPr>
            <a:r>
              <a:rPr lang="en-US" sz="3099">
                <a:solidFill>
                  <a:srgbClr val="000000"/>
                </a:solidFill>
                <a:latin typeface="Cerebri"/>
                <a:ea typeface="Cerebri"/>
                <a:cs typeface="Cerebri"/>
                <a:sym typeface="Cerebri"/>
              </a:rPr>
              <a:t>Click “General” for any teams you are a member of</a:t>
            </a:r>
          </a:p>
          <a:p>
            <a:pPr algn="just" marL="669281" indent="-334641" lvl="1">
              <a:lnSpc>
                <a:spcPts val="4339"/>
              </a:lnSpc>
              <a:spcBef>
                <a:spcPct val="0"/>
              </a:spcBef>
              <a:buAutoNum type="arabicPeriod" startAt="1"/>
            </a:pPr>
            <a:r>
              <a:rPr lang="en-US" sz="3099">
                <a:solidFill>
                  <a:srgbClr val="000000"/>
                </a:solidFill>
                <a:latin typeface="Cerebri"/>
                <a:ea typeface="Cerebri"/>
                <a:cs typeface="Cerebri"/>
                <a:sym typeface="Cerebri"/>
              </a:rPr>
              <a:t>Under the “Posts” tab, write posts to message your team, share updates, seek feedback, and generate discussions</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Standardizing Teams Communication for Projects</a:t>
            </a:r>
          </a:p>
        </p:txBody>
      </p:sp>
      <p:grpSp>
        <p:nvGrpSpPr>
          <p:cNvPr name="Group 7" id="7"/>
          <p:cNvGrpSpPr/>
          <p:nvPr/>
        </p:nvGrpSpPr>
        <p:grpSpPr>
          <a:xfrm rot="0">
            <a:off x="7608102" y="1342854"/>
            <a:ext cx="10679898" cy="8176966"/>
            <a:chOff x="0" y="0"/>
            <a:chExt cx="14239864" cy="10902621"/>
          </a:xfrm>
        </p:grpSpPr>
        <p:sp>
          <p:nvSpPr>
            <p:cNvPr name="Freeform 8" id="8"/>
            <p:cNvSpPr/>
            <p:nvPr/>
          </p:nvSpPr>
          <p:spPr>
            <a:xfrm flipH="false" flipV="false" rot="0">
              <a:off x="288812" y="0"/>
              <a:ext cx="13951052" cy="10902621"/>
            </a:xfrm>
            <a:custGeom>
              <a:avLst/>
              <a:gdLst/>
              <a:ahLst/>
              <a:cxnLst/>
              <a:rect r="r" b="b" t="t" l="l"/>
              <a:pathLst>
                <a:path h="10902621" w="13951052">
                  <a:moveTo>
                    <a:pt x="0" y="0"/>
                  </a:moveTo>
                  <a:lnTo>
                    <a:pt x="13951052" y="0"/>
                  </a:lnTo>
                  <a:lnTo>
                    <a:pt x="13951052" y="10902621"/>
                  </a:lnTo>
                  <a:lnTo>
                    <a:pt x="0" y="10902621"/>
                  </a:lnTo>
                  <a:lnTo>
                    <a:pt x="0" y="0"/>
                  </a:lnTo>
                  <a:close/>
                </a:path>
              </a:pathLst>
            </a:custGeom>
            <a:blipFill>
              <a:blip r:embed="rId2"/>
              <a:stretch>
                <a:fillRect l="0" t="0" r="0" b="0"/>
              </a:stretch>
            </a:blipFill>
          </p:spPr>
        </p:sp>
        <p:sp>
          <p:nvSpPr>
            <p:cNvPr name="Freeform 9" id="9"/>
            <p:cNvSpPr/>
            <p:nvPr/>
          </p:nvSpPr>
          <p:spPr>
            <a:xfrm flipH="false" flipV="false" rot="0">
              <a:off x="0" y="2531820"/>
              <a:ext cx="1435454" cy="1501171"/>
            </a:xfrm>
            <a:custGeom>
              <a:avLst/>
              <a:gdLst/>
              <a:ahLst/>
              <a:cxnLst/>
              <a:rect r="r" b="b" t="t" l="l"/>
              <a:pathLst>
                <a:path h="1501171" w="1435454">
                  <a:moveTo>
                    <a:pt x="0" y="0"/>
                  </a:moveTo>
                  <a:lnTo>
                    <a:pt x="1435454" y="0"/>
                  </a:lnTo>
                  <a:lnTo>
                    <a:pt x="1435454" y="1501171"/>
                  </a:lnTo>
                  <a:lnTo>
                    <a:pt x="0" y="1501171"/>
                  </a:lnTo>
                  <a:lnTo>
                    <a:pt x="0" y="0"/>
                  </a:lnTo>
                  <a:close/>
                </a:path>
              </a:pathLst>
            </a:custGeom>
            <a:blipFill>
              <a:blip r:embed="rId3"/>
              <a:stretch>
                <a:fillRect l="-112521" t="-150315" r="-116682" b="-64476"/>
              </a:stretch>
            </a:blipFill>
            <a:ln w="190500" cap="sq">
              <a:solidFill>
                <a:srgbClr val="E5231D"/>
              </a:solidFill>
              <a:prstDash val="solid"/>
              <a:miter/>
            </a:ln>
          </p:spPr>
        </p:sp>
        <p:sp>
          <p:nvSpPr>
            <p:cNvPr name="Freeform 10" id="10"/>
            <p:cNvSpPr/>
            <p:nvPr/>
          </p:nvSpPr>
          <p:spPr>
            <a:xfrm flipH="false" flipV="false" rot="0">
              <a:off x="1855413" y="7865158"/>
              <a:ext cx="3854364" cy="919849"/>
            </a:xfrm>
            <a:custGeom>
              <a:avLst/>
              <a:gdLst/>
              <a:ahLst/>
              <a:cxnLst/>
              <a:rect r="r" b="b" t="t" l="l"/>
              <a:pathLst>
                <a:path h="919849" w="3854364">
                  <a:moveTo>
                    <a:pt x="0" y="0"/>
                  </a:moveTo>
                  <a:lnTo>
                    <a:pt x="3854364" y="0"/>
                  </a:lnTo>
                  <a:lnTo>
                    <a:pt x="3854364" y="919849"/>
                  </a:lnTo>
                  <a:lnTo>
                    <a:pt x="0" y="919849"/>
                  </a:lnTo>
                  <a:lnTo>
                    <a:pt x="0" y="0"/>
                  </a:lnTo>
                  <a:close/>
                </a:path>
              </a:pathLst>
            </a:custGeom>
            <a:blipFill>
              <a:blip r:embed="rId3"/>
              <a:stretch>
                <a:fillRect l="-51929" t="-359579" r="0" b="-177036"/>
              </a:stretch>
            </a:blipFill>
            <a:ln w="190500" cap="sq">
              <a:solidFill>
                <a:srgbClr val="E5231D"/>
              </a:solidFill>
              <a:prstDash val="solid"/>
              <a:miter/>
            </a:ln>
          </p:spPr>
        </p:sp>
        <p:sp>
          <p:nvSpPr>
            <p:cNvPr name="Freeform 11" id="11"/>
            <p:cNvSpPr/>
            <p:nvPr/>
          </p:nvSpPr>
          <p:spPr>
            <a:xfrm flipH="false" flipV="false" rot="0">
              <a:off x="9163704" y="755568"/>
              <a:ext cx="1732209" cy="1404035"/>
            </a:xfrm>
            <a:custGeom>
              <a:avLst/>
              <a:gdLst/>
              <a:ahLst/>
              <a:cxnLst/>
              <a:rect r="r" b="b" t="t" l="l"/>
              <a:pathLst>
                <a:path h="1404035" w="1732209">
                  <a:moveTo>
                    <a:pt x="0" y="0"/>
                  </a:moveTo>
                  <a:lnTo>
                    <a:pt x="1732210" y="0"/>
                  </a:lnTo>
                  <a:lnTo>
                    <a:pt x="1732210" y="1404036"/>
                  </a:lnTo>
                  <a:lnTo>
                    <a:pt x="0" y="1404036"/>
                  </a:lnTo>
                  <a:lnTo>
                    <a:pt x="0" y="0"/>
                  </a:lnTo>
                  <a:close/>
                </a:path>
              </a:pathLst>
            </a:custGeom>
            <a:blipFill>
              <a:blip r:embed="rId3"/>
              <a:stretch>
                <a:fillRect l="-75969" t="-118049" r="-46294" b="-56165"/>
              </a:stretch>
            </a:blipFill>
            <a:ln w="190500" cap="sq">
              <a:solidFill>
                <a:srgbClr val="E5231D"/>
              </a:solidFill>
              <a:prstDash val="solid"/>
              <a:miter/>
            </a:ln>
          </p:spPr>
        </p:sp>
      </p:grpSp>
    </p:spTree>
  </p:cSld>
  <p:clrMapOvr>
    <a:masterClrMapping/>
  </p:clrMapOvr>
</p:sld>
</file>

<file path=ppt/slides/slide3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9589566" cy="7045961"/>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If you have access to Copilot, you can now access this AI tool through your chat.  Copilot will appear on a message draft next to the emoji icon, as seen in the image to the right.  Copilot operates responsively as if you are having a conversation with it, and it can also summarize conversations you missed.  The best way to interact with Copilot is to approach it like a person and ask if it can either perform a function for you or provide instructions.</a:t>
            </a:r>
          </a:p>
          <a:p>
            <a:pPr algn="just">
              <a:lnSpc>
                <a:spcPts val="4339"/>
              </a:lnSpc>
            </a:pPr>
          </a:p>
          <a:p>
            <a:pPr algn="just">
              <a:lnSpc>
                <a:spcPts val="4339"/>
              </a:lnSpc>
              <a:spcBef>
                <a:spcPct val="0"/>
              </a:spcBef>
            </a:pPr>
            <a:r>
              <a:rPr lang="en-US" sz="3099">
                <a:solidFill>
                  <a:srgbClr val="000000"/>
                </a:solidFill>
                <a:latin typeface="Cerebri"/>
                <a:ea typeface="Cerebri"/>
                <a:cs typeface="Cerebri"/>
                <a:sym typeface="Cerebri"/>
              </a:rPr>
              <a:t>Additionally, everyone has access to the “Attach file” feature where Teams will now offer file suggestions based on the content of the message.</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Review of AI Chat Messaging Features</a:t>
            </a:r>
          </a:p>
        </p:txBody>
      </p:sp>
      <p:grpSp>
        <p:nvGrpSpPr>
          <p:cNvPr name="Group 7" id="7"/>
          <p:cNvGrpSpPr/>
          <p:nvPr/>
        </p:nvGrpSpPr>
        <p:grpSpPr>
          <a:xfrm rot="0">
            <a:off x="10340731" y="2419116"/>
            <a:ext cx="7947269" cy="5448769"/>
            <a:chOff x="0" y="0"/>
            <a:chExt cx="10596359" cy="7265025"/>
          </a:xfrm>
        </p:grpSpPr>
        <p:sp>
          <p:nvSpPr>
            <p:cNvPr name="Freeform 8" id="8"/>
            <p:cNvSpPr/>
            <p:nvPr/>
          </p:nvSpPr>
          <p:spPr>
            <a:xfrm flipH="false" flipV="false" rot="0">
              <a:off x="0" y="0"/>
              <a:ext cx="10596359" cy="7265025"/>
            </a:xfrm>
            <a:custGeom>
              <a:avLst/>
              <a:gdLst/>
              <a:ahLst/>
              <a:cxnLst/>
              <a:rect r="r" b="b" t="t" l="l"/>
              <a:pathLst>
                <a:path h="7265025" w="10596359">
                  <a:moveTo>
                    <a:pt x="0" y="0"/>
                  </a:moveTo>
                  <a:lnTo>
                    <a:pt x="10596359" y="0"/>
                  </a:lnTo>
                  <a:lnTo>
                    <a:pt x="10596359" y="7265025"/>
                  </a:lnTo>
                  <a:lnTo>
                    <a:pt x="0" y="7265025"/>
                  </a:lnTo>
                  <a:lnTo>
                    <a:pt x="0" y="0"/>
                  </a:lnTo>
                  <a:close/>
                </a:path>
              </a:pathLst>
            </a:custGeom>
            <a:blipFill>
              <a:blip r:embed="rId2"/>
              <a:stretch>
                <a:fillRect l="-213106" t="-39543" r="-10786" b="-6913"/>
              </a:stretch>
            </a:blipFill>
          </p:spPr>
        </p:sp>
        <p:sp>
          <p:nvSpPr>
            <p:cNvPr name="Freeform 9" id="9"/>
            <p:cNvSpPr/>
            <p:nvPr/>
          </p:nvSpPr>
          <p:spPr>
            <a:xfrm flipH="false" flipV="false" rot="0">
              <a:off x="4990358" y="5619666"/>
              <a:ext cx="1519117" cy="1595756"/>
            </a:xfrm>
            <a:custGeom>
              <a:avLst/>
              <a:gdLst/>
              <a:ahLst/>
              <a:cxnLst/>
              <a:rect r="r" b="b" t="t" l="l"/>
              <a:pathLst>
                <a:path h="1595756" w="1519117">
                  <a:moveTo>
                    <a:pt x="0" y="0"/>
                  </a:moveTo>
                  <a:lnTo>
                    <a:pt x="1519118" y="0"/>
                  </a:lnTo>
                  <a:lnTo>
                    <a:pt x="1519118" y="1595756"/>
                  </a:lnTo>
                  <a:lnTo>
                    <a:pt x="0" y="1595756"/>
                  </a:lnTo>
                  <a:lnTo>
                    <a:pt x="0" y="0"/>
                  </a:lnTo>
                  <a:close/>
                </a:path>
              </a:pathLst>
            </a:custGeom>
            <a:blipFill>
              <a:blip r:embed="rId3"/>
              <a:stretch>
                <a:fillRect l="-388033" t="-268380" r="-63071" b="-156256"/>
              </a:stretch>
            </a:blipFill>
            <a:ln w="190500" cap="sq">
              <a:solidFill>
                <a:srgbClr val="E5231D"/>
              </a:solidFill>
              <a:prstDash val="solid"/>
              <a:miter/>
            </a:ln>
          </p:spPr>
        </p:sp>
        <p:sp>
          <p:nvSpPr>
            <p:cNvPr name="Freeform 10" id="10"/>
            <p:cNvSpPr/>
            <p:nvPr/>
          </p:nvSpPr>
          <p:spPr>
            <a:xfrm flipH="false" flipV="false" rot="0">
              <a:off x="557299" y="641064"/>
              <a:ext cx="8343505" cy="1595756"/>
            </a:xfrm>
            <a:custGeom>
              <a:avLst/>
              <a:gdLst/>
              <a:ahLst/>
              <a:cxnLst/>
              <a:rect r="r" b="b" t="t" l="l"/>
              <a:pathLst>
                <a:path h="1595756" w="8343505">
                  <a:moveTo>
                    <a:pt x="0" y="0"/>
                  </a:moveTo>
                  <a:lnTo>
                    <a:pt x="8343505" y="0"/>
                  </a:lnTo>
                  <a:lnTo>
                    <a:pt x="8343505" y="1595755"/>
                  </a:lnTo>
                  <a:lnTo>
                    <a:pt x="0" y="1595755"/>
                  </a:lnTo>
                  <a:lnTo>
                    <a:pt x="0" y="0"/>
                  </a:lnTo>
                  <a:close/>
                </a:path>
              </a:pathLst>
            </a:custGeom>
            <a:blipFill>
              <a:blip r:embed="rId3"/>
              <a:stretch>
                <a:fillRect l="-237952" t="-1022322" r="0" b="-644682"/>
              </a:stretch>
            </a:blipFill>
            <a:ln w="190500" cap="sq">
              <a:solidFill>
                <a:srgbClr val="E5231D"/>
              </a:solidFill>
              <a:prstDash val="solid"/>
              <a:miter/>
            </a:ln>
          </p:spPr>
        </p:sp>
      </p:grpSp>
    </p:spTree>
  </p:cSld>
  <p:clrMapOvr>
    <a:masterClrMapping/>
  </p:clrMapOvr>
</p:sld>
</file>

<file path=ppt/slides/slide3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0" y="0"/>
            <a:ext cx="3811562" cy="3436263"/>
            <a:chOff x="0" y="0"/>
            <a:chExt cx="1003868" cy="905024"/>
          </a:xfrm>
        </p:grpSpPr>
        <p:sp>
          <p:nvSpPr>
            <p:cNvPr name="Freeform 3" id="3"/>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4" id="4"/>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4476438" y="0"/>
            <a:ext cx="3811562" cy="3436263"/>
            <a:chOff x="0" y="0"/>
            <a:chExt cx="1003868" cy="905024"/>
          </a:xfrm>
        </p:grpSpPr>
        <p:sp>
          <p:nvSpPr>
            <p:cNvPr name="Freeform 6" id="6"/>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4E5FBF"/>
            </a:solidFill>
          </p:spPr>
        </p:sp>
        <p:sp>
          <p:nvSpPr>
            <p:cNvPr name="TextBox 7" id="7"/>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0" y="6850737"/>
            <a:ext cx="3811562" cy="3436263"/>
            <a:chOff x="0" y="0"/>
            <a:chExt cx="1003868" cy="905024"/>
          </a:xfrm>
        </p:grpSpPr>
        <p:sp>
          <p:nvSpPr>
            <p:cNvPr name="Freeform 9" id="9"/>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5864A6"/>
            </a:solidFill>
          </p:spPr>
        </p:sp>
        <p:sp>
          <p:nvSpPr>
            <p:cNvPr name="TextBox 10" id="10"/>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14463907" y="6850737"/>
            <a:ext cx="3811562" cy="3436263"/>
            <a:chOff x="0" y="0"/>
            <a:chExt cx="1003868" cy="905024"/>
          </a:xfrm>
        </p:grpSpPr>
        <p:sp>
          <p:nvSpPr>
            <p:cNvPr name="Freeform 12" id="12"/>
            <p:cNvSpPr/>
            <p:nvPr/>
          </p:nvSpPr>
          <p:spPr>
            <a:xfrm flipH="false" flipV="false" rot="0">
              <a:off x="0" y="0"/>
              <a:ext cx="1003868" cy="905024"/>
            </a:xfrm>
            <a:custGeom>
              <a:avLst/>
              <a:gdLst/>
              <a:ahLst/>
              <a:cxnLst/>
              <a:rect r="r" b="b" t="t" l="l"/>
              <a:pathLst>
                <a:path h="905024" w="1003868">
                  <a:moveTo>
                    <a:pt x="0" y="0"/>
                  </a:moveTo>
                  <a:lnTo>
                    <a:pt x="1003868" y="0"/>
                  </a:lnTo>
                  <a:lnTo>
                    <a:pt x="1003868" y="905024"/>
                  </a:lnTo>
                  <a:lnTo>
                    <a:pt x="0" y="905024"/>
                  </a:lnTo>
                  <a:close/>
                </a:path>
              </a:pathLst>
            </a:custGeom>
            <a:solidFill>
              <a:srgbClr val="8091F2"/>
            </a:solidFill>
          </p:spPr>
        </p:sp>
        <p:sp>
          <p:nvSpPr>
            <p:cNvPr name="TextBox 13" id="13"/>
            <p:cNvSpPr txBox="true"/>
            <p:nvPr/>
          </p:nvSpPr>
          <p:spPr>
            <a:xfrm>
              <a:off x="0" y="-38100"/>
              <a:ext cx="1003868" cy="943124"/>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0" y="0"/>
            <a:ext cx="3363110" cy="3039341"/>
            <a:chOff x="0" y="0"/>
            <a:chExt cx="885757" cy="800485"/>
          </a:xfrm>
        </p:grpSpPr>
        <p:sp>
          <p:nvSpPr>
            <p:cNvPr name="Freeform 15" id="15"/>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6" id="16"/>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0" y="7247659"/>
            <a:ext cx="3363110" cy="3039341"/>
            <a:chOff x="0" y="0"/>
            <a:chExt cx="885757" cy="800485"/>
          </a:xfrm>
        </p:grpSpPr>
        <p:sp>
          <p:nvSpPr>
            <p:cNvPr name="Freeform 18" id="18"/>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19" id="19"/>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4912358" y="7247659"/>
            <a:ext cx="3363110" cy="3039341"/>
            <a:chOff x="0" y="0"/>
            <a:chExt cx="885757" cy="800485"/>
          </a:xfrm>
        </p:grpSpPr>
        <p:sp>
          <p:nvSpPr>
            <p:cNvPr name="Freeform 21" id="21"/>
            <p:cNvSpPr/>
            <p:nvPr/>
          </p:nvSpPr>
          <p:spPr>
            <a:xfrm flipH="false" flipV="false" rot="0">
              <a:off x="0" y="0"/>
              <a:ext cx="885757" cy="800485"/>
            </a:xfrm>
            <a:custGeom>
              <a:avLst/>
              <a:gdLst/>
              <a:ahLst/>
              <a:cxnLst/>
              <a:rect r="r" b="b" t="t" l="l"/>
              <a:pathLst>
                <a:path h="800485" w="885757">
                  <a:moveTo>
                    <a:pt x="0" y="0"/>
                  </a:moveTo>
                  <a:lnTo>
                    <a:pt x="885757" y="0"/>
                  </a:lnTo>
                  <a:lnTo>
                    <a:pt x="885757" y="800485"/>
                  </a:lnTo>
                  <a:lnTo>
                    <a:pt x="0" y="800485"/>
                  </a:lnTo>
                  <a:close/>
                </a:path>
              </a:pathLst>
            </a:custGeom>
            <a:solidFill>
              <a:srgbClr val="FFFFFF"/>
            </a:solidFill>
          </p:spPr>
        </p:sp>
        <p:sp>
          <p:nvSpPr>
            <p:cNvPr name="TextBox 22" id="22"/>
            <p:cNvSpPr txBox="true"/>
            <p:nvPr/>
          </p:nvSpPr>
          <p:spPr>
            <a:xfrm>
              <a:off x="0" y="-38100"/>
              <a:ext cx="885757" cy="838585"/>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4158812" y="4173240"/>
            <a:ext cx="10165548" cy="837565"/>
          </a:xfrm>
          <a:prstGeom prst="rect">
            <a:avLst/>
          </a:prstGeom>
        </p:spPr>
        <p:txBody>
          <a:bodyPr anchor="t" rtlCol="false" tIns="0" lIns="0" bIns="0" rIns="0">
            <a:spAutoFit/>
          </a:bodyPr>
          <a:lstStyle/>
          <a:p>
            <a:pPr algn="ctr" marL="0" indent="0" lvl="0">
              <a:lnSpc>
                <a:spcPts val="6859"/>
              </a:lnSpc>
              <a:spcBef>
                <a:spcPct val="0"/>
              </a:spcBef>
            </a:pPr>
            <a:r>
              <a:rPr lang="en-US" b="true" sz="4899">
                <a:solidFill>
                  <a:srgbClr val="000000"/>
                </a:solidFill>
                <a:latin typeface="Cerebri Bold"/>
                <a:ea typeface="Cerebri Bold"/>
                <a:cs typeface="Cerebri Bold"/>
                <a:sym typeface="Cerebri Bold"/>
              </a:rPr>
              <a:t>Teams Mobile App Features</a:t>
            </a:r>
          </a:p>
        </p:txBody>
      </p:sp>
      <p:sp>
        <p:nvSpPr>
          <p:cNvPr name="TextBox 24" id="24"/>
          <p:cNvSpPr txBox="true"/>
          <p:nvPr/>
        </p:nvSpPr>
        <p:spPr>
          <a:xfrm rot="0">
            <a:off x="4345734" y="5382281"/>
            <a:ext cx="9791705" cy="1661795"/>
          </a:xfrm>
          <a:prstGeom prst="rect">
            <a:avLst/>
          </a:prstGeom>
        </p:spPr>
        <p:txBody>
          <a:bodyPr anchor="t" rtlCol="false" tIns="0" lIns="0" bIns="0" rIns="0">
            <a:spAutoFit/>
          </a:bodyPr>
          <a:lstStyle/>
          <a:p>
            <a:pPr algn="l" marL="0" indent="0" lvl="0">
              <a:lnSpc>
                <a:spcPts val="4480"/>
              </a:lnSpc>
              <a:spcBef>
                <a:spcPct val="0"/>
              </a:spcBef>
            </a:pPr>
            <a:r>
              <a:rPr lang="en-US" sz="3200">
                <a:solidFill>
                  <a:srgbClr val="000000"/>
                </a:solidFill>
                <a:latin typeface="Cerebri"/>
                <a:ea typeface="Cerebri"/>
                <a:cs typeface="Cerebri"/>
                <a:sym typeface="Cerebri"/>
              </a:rPr>
              <a:t>This final module of the course will explore helpful features in the Teams mobile app that can support you, whether you’re in the office or on the go.</a:t>
            </a:r>
          </a:p>
        </p:txBody>
      </p:sp>
      <p:sp>
        <p:nvSpPr>
          <p:cNvPr name="TextBox 25" id="25"/>
          <p:cNvSpPr txBox="true"/>
          <p:nvPr/>
        </p:nvSpPr>
        <p:spPr>
          <a:xfrm rot="0">
            <a:off x="8187891" y="2194474"/>
            <a:ext cx="1912219" cy="1642110"/>
          </a:xfrm>
          <a:prstGeom prst="rect">
            <a:avLst/>
          </a:prstGeom>
        </p:spPr>
        <p:txBody>
          <a:bodyPr anchor="t" rtlCol="false" tIns="0" lIns="0" bIns="0" rIns="0">
            <a:spAutoFit/>
          </a:bodyPr>
          <a:lstStyle/>
          <a:p>
            <a:pPr algn="ctr" marL="0" indent="0" lvl="0">
              <a:lnSpc>
                <a:spcPts val="13439"/>
              </a:lnSpc>
              <a:spcBef>
                <a:spcPct val="0"/>
              </a:spcBef>
            </a:pPr>
            <a:r>
              <a:rPr lang="en-US" sz="9600">
                <a:solidFill>
                  <a:srgbClr val="000000"/>
                </a:solidFill>
                <a:latin typeface="Cerebri"/>
                <a:ea typeface="Cerebri"/>
                <a:cs typeface="Cerebri"/>
                <a:sym typeface="Cerebri"/>
              </a:rPr>
              <a:t>(4)</a:t>
            </a:r>
          </a:p>
        </p:txBody>
      </p:sp>
      <p:grpSp>
        <p:nvGrpSpPr>
          <p:cNvPr name="Group 26" id="26"/>
          <p:cNvGrpSpPr/>
          <p:nvPr/>
        </p:nvGrpSpPr>
        <p:grpSpPr>
          <a:xfrm rot="0">
            <a:off x="14921883" y="0"/>
            <a:ext cx="3366117" cy="3039341"/>
            <a:chOff x="0" y="0"/>
            <a:chExt cx="886549" cy="800485"/>
          </a:xfrm>
        </p:grpSpPr>
        <p:sp>
          <p:nvSpPr>
            <p:cNvPr name="Freeform 27" id="27"/>
            <p:cNvSpPr/>
            <p:nvPr/>
          </p:nvSpPr>
          <p:spPr>
            <a:xfrm flipH="false" flipV="false" rot="0">
              <a:off x="0" y="0"/>
              <a:ext cx="886549" cy="800485"/>
            </a:xfrm>
            <a:custGeom>
              <a:avLst/>
              <a:gdLst/>
              <a:ahLst/>
              <a:cxnLst/>
              <a:rect r="r" b="b" t="t" l="l"/>
              <a:pathLst>
                <a:path h="800485" w="886549">
                  <a:moveTo>
                    <a:pt x="0" y="0"/>
                  </a:moveTo>
                  <a:lnTo>
                    <a:pt x="886549" y="0"/>
                  </a:lnTo>
                  <a:lnTo>
                    <a:pt x="886549" y="800485"/>
                  </a:lnTo>
                  <a:lnTo>
                    <a:pt x="0" y="800485"/>
                  </a:lnTo>
                  <a:close/>
                </a:path>
              </a:pathLst>
            </a:custGeom>
            <a:solidFill>
              <a:srgbClr val="FFFFFF"/>
            </a:solidFill>
          </p:spPr>
        </p:sp>
        <p:sp>
          <p:nvSpPr>
            <p:cNvPr name="TextBox 28" id="28"/>
            <p:cNvSpPr txBox="true"/>
            <p:nvPr/>
          </p:nvSpPr>
          <p:spPr>
            <a:xfrm>
              <a:off x="0" y="-38100"/>
              <a:ext cx="886549" cy="838585"/>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3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10597824" cy="4331336"/>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To keep track of your tasks on a mobile device, follow these steps:</a:t>
            </a:r>
          </a:p>
          <a:p>
            <a:pPr algn="just">
              <a:lnSpc>
                <a:spcPts val="4339"/>
              </a:lnSpc>
            </a:pPr>
          </a:p>
          <a:p>
            <a:pPr algn="just" marL="669281" indent="-334641" lvl="1">
              <a:lnSpc>
                <a:spcPts val="4339"/>
              </a:lnSpc>
              <a:buAutoNum type="arabicPeriod" startAt="1"/>
            </a:pPr>
            <a:r>
              <a:rPr lang="en-US" sz="3099">
                <a:solidFill>
                  <a:srgbClr val="000000"/>
                </a:solidFill>
                <a:latin typeface="Cerebri"/>
                <a:ea typeface="Cerebri"/>
                <a:cs typeface="Cerebri"/>
                <a:sym typeface="Cerebri"/>
              </a:rPr>
              <a:t>Open the Teams mobile app</a:t>
            </a:r>
          </a:p>
          <a:p>
            <a:pPr algn="just" marL="669281" indent="-334641" lvl="1">
              <a:lnSpc>
                <a:spcPts val="4339"/>
              </a:lnSpc>
              <a:buAutoNum type="arabicPeriod" startAt="1"/>
            </a:pPr>
            <a:r>
              <a:rPr lang="en-US" sz="3099">
                <a:solidFill>
                  <a:srgbClr val="000000"/>
                </a:solidFill>
                <a:latin typeface="Cerebri"/>
                <a:ea typeface="Cerebri"/>
                <a:cs typeface="Cerebri"/>
                <a:sym typeface="Cerebri"/>
              </a:rPr>
              <a:t>At the bottom right corner, click “More,” as seen in the image to the right.  This will open an options menu with more apps</a:t>
            </a:r>
          </a:p>
          <a:p>
            <a:pPr algn="just" marL="669281" indent="-334641" lvl="1">
              <a:lnSpc>
                <a:spcPts val="4339"/>
              </a:lnSpc>
              <a:spcBef>
                <a:spcPct val="0"/>
              </a:spcBef>
              <a:buAutoNum type="arabicPeriod" startAt="1"/>
            </a:pPr>
            <a:r>
              <a:rPr lang="en-US" sz="3099">
                <a:solidFill>
                  <a:srgbClr val="000000"/>
                </a:solidFill>
                <a:latin typeface="Cerebri"/>
                <a:ea typeface="Cerebri"/>
                <a:cs typeface="Cerebri"/>
                <a:sym typeface="Cerebri"/>
              </a:rPr>
              <a:t>Click “Planner” to access your tasks and plans</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Open Planner in Your Teams Mobile App</a:t>
            </a:r>
          </a:p>
        </p:txBody>
      </p:sp>
      <p:grpSp>
        <p:nvGrpSpPr>
          <p:cNvPr name="Group 7" id="7"/>
          <p:cNvGrpSpPr/>
          <p:nvPr/>
        </p:nvGrpSpPr>
        <p:grpSpPr>
          <a:xfrm rot="0">
            <a:off x="12320290" y="155299"/>
            <a:ext cx="4806579" cy="10131701"/>
            <a:chOff x="0" y="0"/>
            <a:chExt cx="6408771" cy="13508935"/>
          </a:xfrm>
        </p:grpSpPr>
        <p:sp>
          <p:nvSpPr>
            <p:cNvPr name="Freeform 8" id="8"/>
            <p:cNvSpPr/>
            <p:nvPr/>
          </p:nvSpPr>
          <p:spPr>
            <a:xfrm flipH="false" flipV="false" rot="0">
              <a:off x="0" y="0"/>
              <a:ext cx="6242254" cy="13508935"/>
            </a:xfrm>
            <a:custGeom>
              <a:avLst/>
              <a:gdLst/>
              <a:ahLst/>
              <a:cxnLst/>
              <a:rect r="r" b="b" t="t" l="l"/>
              <a:pathLst>
                <a:path h="13508935" w="6242254">
                  <a:moveTo>
                    <a:pt x="0" y="0"/>
                  </a:moveTo>
                  <a:lnTo>
                    <a:pt x="6242254" y="0"/>
                  </a:lnTo>
                  <a:lnTo>
                    <a:pt x="6242254" y="13508935"/>
                  </a:lnTo>
                  <a:lnTo>
                    <a:pt x="0" y="13508935"/>
                  </a:lnTo>
                  <a:lnTo>
                    <a:pt x="0" y="0"/>
                  </a:lnTo>
                  <a:close/>
                </a:path>
              </a:pathLst>
            </a:custGeom>
            <a:blipFill>
              <a:blip r:embed="rId2"/>
              <a:stretch>
                <a:fillRect l="0" t="0" r="0" b="0"/>
              </a:stretch>
            </a:blipFill>
          </p:spPr>
        </p:sp>
        <p:sp>
          <p:nvSpPr>
            <p:cNvPr name="Freeform 9" id="9"/>
            <p:cNvSpPr/>
            <p:nvPr/>
          </p:nvSpPr>
          <p:spPr>
            <a:xfrm flipH="false" flipV="false" rot="0">
              <a:off x="4982985" y="11961937"/>
              <a:ext cx="1425787" cy="1372699"/>
            </a:xfrm>
            <a:custGeom>
              <a:avLst/>
              <a:gdLst/>
              <a:ahLst/>
              <a:cxnLst/>
              <a:rect r="r" b="b" t="t" l="l"/>
              <a:pathLst>
                <a:path h="1372699" w="1425787">
                  <a:moveTo>
                    <a:pt x="0" y="0"/>
                  </a:moveTo>
                  <a:lnTo>
                    <a:pt x="1425786" y="0"/>
                  </a:lnTo>
                  <a:lnTo>
                    <a:pt x="1425786" y="1372699"/>
                  </a:lnTo>
                  <a:lnTo>
                    <a:pt x="0" y="1372699"/>
                  </a:lnTo>
                  <a:lnTo>
                    <a:pt x="0" y="0"/>
                  </a:lnTo>
                  <a:close/>
                </a:path>
              </a:pathLst>
            </a:custGeom>
            <a:blipFill>
              <a:blip r:embed="rId3"/>
              <a:stretch>
                <a:fillRect l="-257202" t="-393169" r="-117604" b="0"/>
              </a:stretch>
            </a:blipFill>
            <a:ln w="190500" cap="sq">
              <a:solidFill>
                <a:srgbClr val="E5231D"/>
              </a:solidFill>
              <a:prstDash val="solid"/>
              <a:miter/>
            </a:ln>
          </p:spPr>
        </p:sp>
        <p:sp>
          <p:nvSpPr>
            <p:cNvPr name="Freeform 10" id="10"/>
            <p:cNvSpPr/>
            <p:nvPr/>
          </p:nvSpPr>
          <p:spPr>
            <a:xfrm flipH="false" flipV="false" rot="0">
              <a:off x="2839990" y="6971430"/>
              <a:ext cx="1994964" cy="1994411"/>
            </a:xfrm>
            <a:custGeom>
              <a:avLst/>
              <a:gdLst/>
              <a:ahLst/>
              <a:cxnLst/>
              <a:rect r="r" b="b" t="t" l="l"/>
              <a:pathLst>
                <a:path h="1994411" w="1994964">
                  <a:moveTo>
                    <a:pt x="0" y="0"/>
                  </a:moveTo>
                  <a:lnTo>
                    <a:pt x="1994964" y="0"/>
                  </a:lnTo>
                  <a:lnTo>
                    <a:pt x="1994964" y="1994412"/>
                  </a:lnTo>
                  <a:lnTo>
                    <a:pt x="0" y="1994412"/>
                  </a:lnTo>
                  <a:lnTo>
                    <a:pt x="0" y="0"/>
                  </a:lnTo>
                  <a:close/>
                </a:path>
              </a:pathLst>
            </a:custGeom>
            <a:blipFill>
              <a:blip r:embed="rId3"/>
              <a:stretch>
                <a:fillRect l="-271327" t="-393169" r="-121705" b="0"/>
              </a:stretch>
            </a:blipFill>
            <a:ln w="190500" cap="sq">
              <a:solidFill>
                <a:srgbClr val="E5231D"/>
              </a:solidFill>
              <a:prstDash val="solid"/>
              <a:miter/>
            </a:ln>
          </p:spPr>
        </p:sp>
      </p:grpSp>
    </p:spTree>
  </p:cSld>
  <p:clrMapOvr>
    <a:masterClrMapping/>
  </p:clrMapOvr>
</p:sld>
</file>

<file path=ppt/slides/slide3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62025"/>
            <a:ext cx="14555703" cy="3788410"/>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Your activity feed shows notifications for activity that you may have missed in your chat, such as reactions and mentions.  To access your activity feed, review the Microsoft Support article </a:t>
            </a:r>
            <a:r>
              <a:rPr lang="en-US" sz="3099" u="sng">
                <a:solidFill>
                  <a:srgbClr val="000000"/>
                </a:solidFill>
                <a:latin typeface="Cerebri"/>
                <a:ea typeface="Cerebri"/>
                <a:cs typeface="Cerebri"/>
                <a:sym typeface="Cerebri"/>
                <a:hlinkClick r:id="rId2" tooltip="https://support.microsoft.com/en-us/office/activity-feed-on-the-go-f9a524fa-c7a2-41ee-9961-6d8d16f5550e"/>
              </a:rPr>
              <a:t>Activity feed on the go</a:t>
            </a:r>
            <a:r>
              <a:rPr lang="en-US" sz="3099">
                <a:solidFill>
                  <a:srgbClr val="000000"/>
                </a:solidFill>
                <a:latin typeface="Cerebri"/>
                <a:ea typeface="Cerebri"/>
                <a:cs typeface="Cerebri"/>
                <a:sym typeface="Cerebri"/>
              </a:rPr>
              <a:t>.</a:t>
            </a:r>
          </a:p>
          <a:p>
            <a:pPr algn="just">
              <a:lnSpc>
                <a:spcPts val="4339"/>
              </a:lnSpc>
            </a:pPr>
          </a:p>
          <a:p>
            <a:pPr algn="just">
              <a:lnSpc>
                <a:spcPts val="4339"/>
              </a:lnSpc>
              <a:spcBef>
                <a:spcPct val="0"/>
              </a:spcBef>
            </a:pPr>
            <a:r>
              <a:rPr lang="en-US" sz="3099">
                <a:solidFill>
                  <a:srgbClr val="000000"/>
                </a:solidFill>
                <a:latin typeface="Cerebri"/>
                <a:ea typeface="Cerebri"/>
                <a:cs typeface="Cerebri"/>
                <a:sym typeface="Cerebri"/>
              </a:rPr>
              <a:t>If you would like to silence your notifications for a certain period of time, you can schedule quiet time.  To set up quiet time for your Teams mobile app, review the Microsoft Support article </a:t>
            </a:r>
            <a:r>
              <a:rPr lang="en-US" sz="3099" u="sng">
                <a:solidFill>
                  <a:srgbClr val="000000"/>
                </a:solidFill>
                <a:latin typeface="Cerebri"/>
                <a:ea typeface="Cerebri"/>
                <a:cs typeface="Cerebri"/>
                <a:sym typeface="Cerebri"/>
                <a:hlinkClick r:id="rId3" tooltip="https://support.microsoft.com/en-us/office/quiet-time-in-microsoft-teams-for-mobile-devices-174c4d2d-c7c1-4228-80a7-031c14f9bcf2"/>
              </a:rPr>
              <a:t>Quiet time in Microsoft Teams for mobile devices</a:t>
            </a:r>
            <a:r>
              <a:rPr lang="en-US" sz="3099">
                <a:solidFill>
                  <a:srgbClr val="000000"/>
                </a:solidFill>
                <a:latin typeface="Cerebri"/>
                <a:ea typeface="Cerebri"/>
                <a:cs typeface="Cerebri"/>
                <a:sym typeface="Cerebri"/>
              </a:rPr>
              <a:t>.</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Open Your Activity Feed &amp; Silence Notifications</a:t>
            </a:r>
          </a:p>
        </p:txBody>
      </p:sp>
    </p:spTree>
  </p:cSld>
  <p:clrMapOvr>
    <a:masterClrMapping/>
  </p:clrMapOvr>
</p:sld>
</file>

<file path=ppt/slides/slide3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2120209" y="155299"/>
            <a:ext cx="4806909" cy="10131701"/>
            <a:chOff x="0" y="0"/>
            <a:chExt cx="6409212" cy="13508935"/>
          </a:xfrm>
        </p:grpSpPr>
        <p:sp>
          <p:nvSpPr>
            <p:cNvPr name="Freeform 6" id="6"/>
            <p:cNvSpPr/>
            <p:nvPr/>
          </p:nvSpPr>
          <p:spPr>
            <a:xfrm flipH="false" flipV="false" rot="0">
              <a:off x="0" y="0"/>
              <a:ext cx="6242254" cy="13508935"/>
            </a:xfrm>
            <a:custGeom>
              <a:avLst/>
              <a:gdLst/>
              <a:ahLst/>
              <a:cxnLst/>
              <a:rect r="r" b="b" t="t" l="l"/>
              <a:pathLst>
                <a:path h="13508935" w="6242254">
                  <a:moveTo>
                    <a:pt x="0" y="0"/>
                  </a:moveTo>
                  <a:lnTo>
                    <a:pt x="6242254" y="0"/>
                  </a:lnTo>
                  <a:lnTo>
                    <a:pt x="6242254" y="13508935"/>
                  </a:lnTo>
                  <a:lnTo>
                    <a:pt x="0" y="13508935"/>
                  </a:lnTo>
                  <a:lnTo>
                    <a:pt x="0" y="0"/>
                  </a:lnTo>
                  <a:close/>
                </a:path>
              </a:pathLst>
            </a:custGeom>
            <a:blipFill>
              <a:blip r:embed="rId2"/>
              <a:stretch>
                <a:fillRect l="0" t="0" r="0" b="0"/>
              </a:stretch>
            </a:blipFill>
          </p:spPr>
        </p:sp>
        <p:sp>
          <p:nvSpPr>
            <p:cNvPr name="Freeform 7" id="7"/>
            <p:cNvSpPr/>
            <p:nvPr/>
          </p:nvSpPr>
          <p:spPr>
            <a:xfrm flipH="false" flipV="false" rot="0">
              <a:off x="5071291" y="11912554"/>
              <a:ext cx="1337921" cy="1243602"/>
            </a:xfrm>
            <a:custGeom>
              <a:avLst/>
              <a:gdLst/>
              <a:ahLst/>
              <a:cxnLst/>
              <a:rect r="r" b="b" t="t" l="l"/>
              <a:pathLst>
                <a:path h="1243602" w="1337921">
                  <a:moveTo>
                    <a:pt x="0" y="0"/>
                  </a:moveTo>
                  <a:lnTo>
                    <a:pt x="1337921" y="0"/>
                  </a:lnTo>
                  <a:lnTo>
                    <a:pt x="1337921" y="1243602"/>
                  </a:lnTo>
                  <a:lnTo>
                    <a:pt x="0" y="1243602"/>
                  </a:lnTo>
                  <a:lnTo>
                    <a:pt x="0" y="0"/>
                  </a:lnTo>
                  <a:close/>
                </a:path>
              </a:pathLst>
            </a:custGeom>
            <a:blipFill>
              <a:blip r:embed="rId3"/>
              <a:stretch>
                <a:fillRect l="-279524" t="-433203" r="-116090" b="0"/>
              </a:stretch>
            </a:blipFill>
            <a:ln w="190500" cap="sq">
              <a:solidFill>
                <a:srgbClr val="E5231D"/>
              </a:solidFill>
              <a:prstDash val="solid"/>
              <a:miter/>
            </a:ln>
          </p:spPr>
        </p:sp>
      </p:grpSp>
      <p:sp>
        <p:nvSpPr>
          <p:cNvPr name="TextBox 8" id="8"/>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Create and Send Audio Messages</a:t>
            </a:r>
          </a:p>
        </p:txBody>
      </p:sp>
      <p:sp>
        <p:nvSpPr>
          <p:cNvPr name="TextBox 9" id="9"/>
          <p:cNvSpPr txBox="true"/>
          <p:nvPr/>
        </p:nvSpPr>
        <p:spPr>
          <a:xfrm rot="0">
            <a:off x="247977" y="962025"/>
            <a:ext cx="9867545" cy="5960111"/>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To create and share spoken audio messages through chat, follow these steps:</a:t>
            </a:r>
          </a:p>
          <a:p>
            <a:pPr algn="just">
              <a:lnSpc>
                <a:spcPts val="4339"/>
              </a:lnSpc>
            </a:pPr>
          </a:p>
          <a:p>
            <a:pPr algn="just" marL="669281" indent="-334641" lvl="1">
              <a:lnSpc>
                <a:spcPts val="4339"/>
              </a:lnSpc>
              <a:buAutoNum type="arabicPeriod" startAt="1"/>
            </a:pPr>
            <a:r>
              <a:rPr lang="en-US" sz="3099">
                <a:solidFill>
                  <a:srgbClr val="000000"/>
                </a:solidFill>
                <a:latin typeface="Cerebri"/>
                <a:ea typeface="Cerebri"/>
                <a:cs typeface="Cerebri"/>
                <a:sym typeface="Cerebri"/>
              </a:rPr>
              <a:t>Open the chat for who you want to send an audio message to</a:t>
            </a:r>
          </a:p>
          <a:p>
            <a:pPr algn="just" marL="669281" indent="-334641" lvl="1">
              <a:lnSpc>
                <a:spcPts val="4339"/>
              </a:lnSpc>
              <a:buAutoNum type="arabicPeriod" startAt="1"/>
            </a:pPr>
            <a:r>
              <a:rPr lang="en-US" sz="3099">
                <a:solidFill>
                  <a:srgbClr val="000000"/>
                </a:solidFill>
                <a:latin typeface="Cerebri"/>
                <a:ea typeface="Cerebri"/>
                <a:cs typeface="Cerebri"/>
                <a:sym typeface="Cerebri"/>
              </a:rPr>
              <a:t>Click and hold the microphone icon at the bottom right of the chat, as seen in the image to the right.  You will need to press down on this icon for the entire time you are recording your audio message</a:t>
            </a:r>
          </a:p>
          <a:p>
            <a:pPr algn="just" marL="669281" indent="-334641" lvl="1">
              <a:lnSpc>
                <a:spcPts val="4339"/>
              </a:lnSpc>
              <a:spcBef>
                <a:spcPct val="0"/>
              </a:spcBef>
              <a:buAutoNum type="arabicPeriod" startAt="1"/>
            </a:pPr>
            <a:r>
              <a:rPr lang="en-US" sz="3099">
                <a:solidFill>
                  <a:srgbClr val="000000"/>
                </a:solidFill>
                <a:latin typeface="Cerebri"/>
                <a:ea typeface="Cerebri"/>
                <a:cs typeface="Cerebri"/>
                <a:sym typeface="Cerebri"/>
              </a:rPr>
              <a:t>Once you have recorded your message, you will have the option to send it or delete it and re-record</a:t>
            </a:r>
          </a:p>
        </p:txBody>
      </p:sp>
    </p:spTree>
  </p:cSld>
  <p:clrMapOvr>
    <a:masterClrMapping/>
  </p:clrMapOvr>
</p:sld>
</file>

<file path=ppt/slides/slide3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Open and Use the Improved Camera</a:t>
            </a:r>
          </a:p>
        </p:txBody>
      </p:sp>
      <p:grpSp>
        <p:nvGrpSpPr>
          <p:cNvPr name="Group 3" id="3"/>
          <p:cNvGrpSpPr/>
          <p:nvPr/>
        </p:nvGrpSpPr>
        <p:grpSpPr>
          <a:xfrm rot="0">
            <a:off x="0" y="0"/>
            <a:ext cx="18288000" cy="155299"/>
            <a:chOff x="0" y="0"/>
            <a:chExt cx="4816593" cy="40902"/>
          </a:xfrm>
        </p:grpSpPr>
        <p:sp>
          <p:nvSpPr>
            <p:cNvPr name="Freeform 4" id="4"/>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5" id="5"/>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247977" y="962025"/>
            <a:ext cx="11916245" cy="6503036"/>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The camera for the Teams mobile app allows you to take photos and send them through chats.  These photos can also be annotated directly in the app, and the camera is optimized for taking photos of white boards and documents.  To use your camera, follow these steps:</a:t>
            </a:r>
          </a:p>
          <a:p>
            <a:pPr algn="just">
              <a:lnSpc>
                <a:spcPts val="4339"/>
              </a:lnSpc>
            </a:pPr>
          </a:p>
          <a:p>
            <a:pPr algn="just" marL="669281" indent="-334641" lvl="1">
              <a:lnSpc>
                <a:spcPts val="4339"/>
              </a:lnSpc>
              <a:buAutoNum type="arabicPeriod" startAt="1"/>
            </a:pPr>
            <a:r>
              <a:rPr lang="en-US" sz="3099">
                <a:solidFill>
                  <a:srgbClr val="000000"/>
                </a:solidFill>
                <a:latin typeface="Cerebri"/>
                <a:ea typeface="Cerebri"/>
                <a:cs typeface="Cerebri"/>
                <a:sym typeface="Cerebri"/>
              </a:rPr>
              <a:t>Click “More” on the bottom right corner of the app</a:t>
            </a:r>
          </a:p>
          <a:p>
            <a:pPr algn="just" marL="669281" indent="-334641" lvl="1">
              <a:lnSpc>
                <a:spcPts val="4339"/>
              </a:lnSpc>
              <a:buAutoNum type="arabicPeriod" startAt="1"/>
            </a:pPr>
            <a:r>
              <a:rPr lang="en-US" sz="3099">
                <a:solidFill>
                  <a:srgbClr val="000000"/>
                </a:solidFill>
                <a:latin typeface="Cerebri"/>
                <a:ea typeface="Cerebri"/>
                <a:cs typeface="Cerebri"/>
                <a:sym typeface="Cerebri"/>
              </a:rPr>
              <a:t>Click “Camera,” as seen in the image to the right.  You will be able to take a photo and annotate it, such as with markers and written text</a:t>
            </a:r>
          </a:p>
          <a:p>
            <a:pPr algn="just" marL="669281" indent="-334641" lvl="1">
              <a:lnSpc>
                <a:spcPts val="4339"/>
              </a:lnSpc>
              <a:spcBef>
                <a:spcPct val="0"/>
              </a:spcBef>
              <a:buAutoNum type="arabicPeriod" startAt="1"/>
            </a:pPr>
            <a:r>
              <a:rPr lang="en-US" sz="3099">
                <a:solidFill>
                  <a:srgbClr val="000000"/>
                </a:solidFill>
                <a:latin typeface="Cerebri"/>
                <a:ea typeface="Cerebri"/>
                <a:cs typeface="Cerebri"/>
                <a:sym typeface="Cerebri"/>
              </a:rPr>
              <a:t>Once you are done editing your photo, you will be prompted to select who you want to send the photo to</a:t>
            </a:r>
          </a:p>
        </p:txBody>
      </p:sp>
      <p:grpSp>
        <p:nvGrpSpPr>
          <p:cNvPr name="Group 7" id="7"/>
          <p:cNvGrpSpPr/>
          <p:nvPr/>
        </p:nvGrpSpPr>
        <p:grpSpPr>
          <a:xfrm rot="0">
            <a:off x="12850766" y="155299"/>
            <a:ext cx="4701139" cy="10131701"/>
            <a:chOff x="0" y="0"/>
            <a:chExt cx="6268185" cy="13508935"/>
          </a:xfrm>
        </p:grpSpPr>
        <p:sp>
          <p:nvSpPr>
            <p:cNvPr name="Freeform 8" id="8"/>
            <p:cNvSpPr/>
            <p:nvPr/>
          </p:nvSpPr>
          <p:spPr>
            <a:xfrm flipH="false" flipV="false" rot="0">
              <a:off x="0" y="0"/>
              <a:ext cx="6242254" cy="13508935"/>
            </a:xfrm>
            <a:custGeom>
              <a:avLst/>
              <a:gdLst/>
              <a:ahLst/>
              <a:cxnLst/>
              <a:rect r="r" b="b" t="t" l="l"/>
              <a:pathLst>
                <a:path h="13508935" w="6242254">
                  <a:moveTo>
                    <a:pt x="0" y="0"/>
                  </a:moveTo>
                  <a:lnTo>
                    <a:pt x="6242254" y="0"/>
                  </a:lnTo>
                  <a:lnTo>
                    <a:pt x="6242254" y="13508935"/>
                  </a:lnTo>
                  <a:lnTo>
                    <a:pt x="0" y="13508935"/>
                  </a:lnTo>
                  <a:lnTo>
                    <a:pt x="0" y="0"/>
                  </a:lnTo>
                  <a:close/>
                </a:path>
              </a:pathLst>
            </a:custGeom>
            <a:blipFill>
              <a:blip r:embed="rId2"/>
              <a:stretch>
                <a:fillRect l="0" t="0" r="0" b="0"/>
              </a:stretch>
            </a:blipFill>
          </p:spPr>
        </p:sp>
        <p:sp>
          <p:nvSpPr>
            <p:cNvPr name="Freeform 9" id="9"/>
            <p:cNvSpPr/>
            <p:nvPr/>
          </p:nvSpPr>
          <p:spPr>
            <a:xfrm flipH="false" flipV="false" rot="0">
              <a:off x="4239175" y="7009094"/>
              <a:ext cx="2029010" cy="1939433"/>
            </a:xfrm>
            <a:custGeom>
              <a:avLst/>
              <a:gdLst/>
              <a:ahLst/>
              <a:cxnLst/>
              <a:rect r="r" b="b" t="t" l="l"/>
              <a:pathLst>
                <a:path h="1939433" w="2029010">
                  <a:moveTo>
                    <a:pt x="0" y="0"/>
                  </a:moveTo>
                  <a:lnTo>
                    <a:pt x="2029010" y="0"/>
                  </a:lnTo>
                  <a:lnTo>
                    <a:pt x="2029010" y="1939433"/>
                  </a:lnTo>
                  <a:lnTo>
                    <a:pt x="0" y="1939433"/>
                  </a:lnTo>
                  <a:lnTo>
                    <a:pt x="0" y="0"/>
                  </a:lnTo>
                  <a:close/>
                </a:path>
              </a:pathLst>
            </a:custGeom>
            <a:blipFill>
              <a:blip r:embed="rId3"/>
              <a:stretch>
                <a:fillRect l="-255976" t="-393169" r="-115420" b="0"/>
              </a:stretch>
            </a:blipFill>
            <a:ln w="190500" cap="sq">
              <a:solidFill>
                <a:srgbClr val="E5231D"/>
              </a:solidFill>
              <a:prstDash val="solid"/>
              <a:miter/>
            </a:ln>
          </p:spPr>
        </p:sp>
      </p:grpSp>
    </p:spTree>
  </p:cSld>
  <p:clrMapOvr>
    <a:masterClrMapping/>
  </p:clrMapOvr>
</p:sld>
</file>

<file path=ppt/slides/slide3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62025"/>
            <a:ext cx="17367766" cy="5417186"/>
          </a:xfrm>
          <a:prstGeom prst="rect">
            <a:avLst/>
          </a:prstGeom>
        </p:spPr>
        <p:txBody>
          <a:bodyPr anchor="t" rtlCol="false" tIns="0" lIns="0" bIns="0" rIns="0">
            <a:spAutoFit/>
          </a:bodyPr>
          <a:lstStyle/>
          <a:p>
            <a:pPr algn="just">
              <a:lnSpc>
                <a:spcPts val="4339"/>
              </a:lnSpc>
            </a:pPr>
            <a:r>
              <a:rPr lang="en-US" sz="3099">
                <a:solidFill>
                  <a:srgbClr val="000000"/>
                </a:solidFill>
                <a:latin typeface="Cerebri"/>
                <a:ea typeface="Cerebri"/>
                <a:cs typeface="Cerebri"/>
                <a:sym typeface="Cerebri"/>
              </a:rPr>
              <a:t>The Teams app has a variety of features that can help your mobile device and desktop stay connected.</a:t>
            </a:r>
          </a:p>
          <a:p>
            <a:pPr algn="just">
              <a:lnSpc>
                <a:spcPts val="4339"/>
              </a:lnSpc>
            </a:pPr>
          </a:p>
          <a:p>
            <a:pPr algn="just">
              <a:lnSpc>
                <a:spcPts val="4339"/>
              </a:lnSpc>
            </a:pPr>
            <a:r>
              <a:rPr lang="en-US" sz="3099">
                <a:solidFill>
                  <a:srgbClr val="000000"/>
                </a:solidFill>
                <a:latin typeface="Cerebri"/>
                <a:ea typeface="Cerebri"/>
                <a:cs typeface="Cerebri"/>
                <a:sym typeface="Cerebri"/>
              </a:rPr>
              <a:t>For example, transferring calls is helpful for when you are on a call at your desktop but need to move to a new location.  To transfer a call from your desktop to a mobile device, and vice versa, review </a:t>
            </a:r>
            <a:r>
              <a:rPr lang="en-US" sz="3099">
                <a:solidFill>
                  <a:srgbClr val="000000"/>
                </a:solidFill>
                <a:latin typeface="Cerebri"/>
                <a:ea typeface="Cerebri"/>
                <a:cs typeface="Cerebri"/>
                <a:sym typeface="Cerebri"/>
              </a:rPr>
              <a:t>the Microsoft Support article </a:t>
            </a:r>
            <a:r>
              <a:rPr lang="en-US" sz="3099" u="sng">
                <a:solidFill>
                  <a:srgbClr val="000000"/>
                </a:solidFill>
                <a:latin typeface="Cerebri"/>
                <a:ea typeface="Cerebri"/>
                <a:cs typeface="Cerebri"/>
                <a:sym typeface="Cerebri"/>
                <a:hlinkClick r:id="rId2" tooltip="https://support.microsoft.com/en-us/office/join-a-microsoft-teams-meeting-on-a-second-device-c28e7407-183b-46ea-ab17-2212700e5f41#:~:text=While%20you're%20in%20a,Select%20Transfer%20to%20this%20device."/>
              </a:rPr>
              <a:t>Join a Microsoft Teams meeting on a second device</a:t>
            </a:r>
            <a:r>
              <a:rPr lang="en-US" sz="3099">
                <a:solidFill>
                  <a:srgbClr val="000000"/>
                </a:solidFill>
                <a:latin typeface="Cerebri"/>
                <a:ea typeface="Cerebri"/>
                <a:cs typeface="Cerebri"/>
                <a:sym typeface="Cerebri"/>
              </a:rPr>
              <a:t>.</a:t>
            </a:r>
          </a:p>
          <a:p>
            <a:pPr algn="just">
              <a:lnSpc>
                <a:spcPts val="4339"/>
              </a:lnSpc>
            </a:pPr>
          </a:p>
          <a:p>
            <a:pPr algn="just">
              <a:lnSpc>
                <a:spcPts val="4339"/>
              </a:lnSpc>
              <a:spcBef>
                <a:spcPct val="0"/>
              </a:spcBef>
            </a:pPr>
            <a:r>
              <a:rPr lang="en-US" sz="3099">
                <a:solidFill>
                  <a:srgbClr val="000000"/>
                </a:solidFill>
                <a:latin typeface="Cerebri"/>
                <a:ea typeface="Cerebri"/>
                <a:cs typeface="Cerebri"/>
                <a:sym typeface="Cerebri"/>
              </a:rPr>
              <a:t>You can also share your screen on a mobile device so that it casts to everyone in the meeting, no matter their device.  To share your screen on a mobile device, review the Microsoft Support article </a:t>
            </a:r>
            <a:r>
              <a:rPr lang="en-US" sz="3099" u="sng">
                <a:solidFill>
                  <a:srgbClr val="000000"/>
                </a:solidFill>
                <a:latin typeface="Cerebri"/>
                <a:ea typeface="Cerebri"/>
                <a:cs typeface="Cerebri"/>
                <a:sym typeface="Cerebri"/>
                <a:hlinkClick r:id="rId3" tooltip="https://support.microsoft.com/en-us/office/cast-content-from-a-mobile-device-to-a-microsoft-teams-room-c4e5fb1b-6b94-4d48-88f2-6bcd8e7e339d"/>
              </a:rPr>
              <a:t>Cast content from a mobile device to a Microsoft Teams Room</a:t>
            </a:r>
            <a:r>
              <a:rPr lang="en-US" sz="3099">
                <a:solidFill>
                  <a:srgbClr val="000000"/>
                </a:solidFill>
                <a:latin typeface="Cerebri"/>
                <a:ea typeface="Cerebri"/>
                <a:cs typeface="Cerebri"/>
                <a:sym typeface="Cerebri"/>
              </a:rPr>
              <a:t>.</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Connect Your Mobile Device and Desktop</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18288000" cy="155299"/>
            <a:chOff x="0" y="0"/>
            <a:chExt cx="4816593" cy="40902"/>
          </a:xfrm>
        </p:grpSpPr>
        <p:sp>
          <p:nvSpPr>
            <p:cNvPr name="Freeform 3" id="3"/>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4" id="4"/>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47977" y="923925"/>
            <a:ext cx="10254341" cy="4331336"/>
          </a:xfrm>
          <a:prstGeom prst="rect">
            <a:avLst/>
          </a:prstGeom>
        </p:spPr>
        <p:txBody>
          <a:bodyPr anchor="t" rtlCol="false" tIns="0" lIns="0" bIns="0" rIns="0">
            <a:spAutoFit/>
          </a:bodyPr>
          <a:lstStyle/>
          <a:p>
            <a:pPr algn="l">
              <a:lnSpc>
                <a:spcPts val="4339"/>
              </a:lnSpc>
            </a:pPr>
            <a:r>
              <a:rPr lang="en-US" sz="3099">
                <a:solidFill>
                  <a:srgbClr val="000000"/>
                </a:solidFill>
                <a:latin typeface="Cerebri"/>
                <a:ea typeface="Cerebri"/>
                <a:cs typeface="Cerebri"/>
                <a:sym typeface="Cerebri"/>
              </a:rPr>
              <a:t>To open Planner in Teams, follow these steps:</a:t>
            </a:r>
          </a:p>
          <a:p>
            <a:pPr algn="l">
              <a:lnSpc>
                <a:spcPts val="4339"/>
              </a:lnSpc>
            </a:pPr>
          </a:p>
          <a:p>
            <a:pPr algn="l" marL="669281" indent="-334641" lvl="1">
              <a:lnSpc>
                <a:spcPts val="4339"/>
              </a:lnSpc>
              <a:buAutoNum type="arabicPeriod" startAt="1"/>
            </a:pPr>
            <a:r>
              <a:rPr lang="en-US" sz="3099">
                <a:solidFill>
                  <a:srgbClr val="000000"/>
                </a:solidFill>
                <a:latin typeface="Cerebri"/>
                <a:ea typeface="Cerebri"/>
                <a:cs typeface="Cerebri"/>
                <a:sym typeface="Cerebri"/>
              </a:rPr>
              <a:t>Open the Teams desktop app on your computer</a:t>
            </a:r>
          </a:p>
          <a:p>
            <a:pPr algn="l" marL="669281" indent="-334641" lvl="1">
              <a:lnSpc>
                <a:spcPts val="4339"/>
              </a:lnSpc>
              <a:buAutoNum type="arabicPeriod" startAt="1"/>
            </a:pPr>
            <a:r>
              <a:rPr lang="en-US" sz="3099">
                <a:solidFill>
                  <a:srgbClr val="000000"/>
                </a:solidFill>
                <a:latin typeface="Cerebri"/>
                <a:ea typeface="Cerebri"/>
                <a:cs typeface="Cerebri"/>
                <a:sym typeface="Cerebri"/>
              </a:rPr>
              <a:t>On the left side menu of Teams, click “Planner,” as seen in the image to the right</a:t>
            </a:r>
          </a:p>
          <a:p>
            <a:pPr algn="l">
              <a:lnSpc>
                <a:spcPts val="4339"/>
              </a:lnSpc>
            </a:pPr>
          </a:p>
          <a:p>
            <a:pPr algn="l">
              <a:lnSpc>
                <a:spcPts val="4339"/>
              </a:lnSpc>
              <a:spcBef>
                <a:spcPct val="0"/>
              </a:spcBef>
            </a:pPr>
            <a:r>
              <a:rPr lang="en-US" sz="3099">
                <a:solidFill>
                  <a:srgbClr val="000000"/>
                </a:solidFill>
                <a:latin typeface="Cerebri"/>
                <a:ea typeface="Cerebri"/>
                <a:cs typeface="Cerebri"/>
                <a:sym typeface="Cerebri"/>
              </a:rPr>
              <a:t>Of the three main features of Planner, the first we will explore is My Tasks.</a:t>
            </a:r>
          </a:p>
        </p:txBody>
      </p:sp>
      <p:sp>
        <p:nvSpPr>
          <p:cNvPr name="TextBox 6" id="6"/>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Open Planner in Teams</a:t>
            </a:r>
          </a:p>
        </p:txBody>
      </p:sp>
      <p:grpSp>
        <p:nvGrpSpPr>
          <p:cNvPr name="Group 7" id="7"/>
          <p:cNvGrpSpPr/>
          <p:nvPr/>
        </p:nvGrpSpPr>
        <p:grpSpPr>
          <a:xfrm rot="0">
            <a:off x="10870662" y="613354"/>
            <a:ext cx="6852569" cy="9174592"/>
            <a:chOff x="0" y="0"/>
            <a:chExt cx="9136758" cy="12232789"/>
          </a:xfrm>
        </p:grpSpPr>
        <p:sp>
          <p:nvSpPr>
            <p:cNvPr name="Freeform 8" id="8"/>
            <p:cNvSpPr/>
            <p:nvPr/>
          </p:nvSpPr>
          <p:spPr>
            <a:xfrm flipH="false" flipV="false" rot="0">
              <a:off x="212481" y="0"/>
              <a:ext cx="8924277" cy="12232789"/>
            </a:xfrm>
            <a:custGeom>
              <a:avLst/>
              <a:gdLst/>
              <a:ahLst/>
              <a:cxnLst/>
              <a:rect r="r" b="b" t="t" l="l"/>
              <a:pathLst>
                <a:path h="12232789" w="8924277">
                  <a:moveTo>
                    <a:pt x="0" y="0"/>
                  </a:moveTo>
                  <a:lnTo>
                    <a:pt x="8924277" y="0"/>
                  </a:lnTo>
                  <a:lnTo>
                    <a:pt x="8924277" y="12232789"/>
                  </a:lnTo>
                  <a:lnTo>
                    <a:pt x="0" y="12232789"/>
                  </a:lnTo>
                  <a:lnTo>
                    <a:pt x="0" y="0"/>
                  </a:lnTo>
                  <a:close/>
                </a:path>
              </a:pathLst>
            </a:custGeom>
            <a:blipFill>
              <a:blip r:embed="rId2"/>
              <a:stretch>
                <a:fillRect l="0" t="0" r="0" b="0"/>
              </a:stretch>
            </a:blipFill>
          </p:spPr>
        </p:sp>
        <p:sp>
          <p:nvSpPr>
            <p:cNvPr name="Freeform 9" id="9"/>
            <p:cNvSpPr/>
            <p:nvPr/>
          </p:nvSpPr>
          <p:spPr>
            <a:xfrm flipH="false" flipV="false" rot="0">
              <a:off x="0" y="7946861"/>
              <a:ext cx="1736953" cy="1746813"/>
            </a:xfrm>
            <a:custGeom>
              <a:avLst/>
              <a:gdLst/>
              <a:ahLst/>
              <a:cxnLst/>
              <a:rect r="r" b="b" t="t" l="l"/>
              <a:pathLst>
                <a:path h="1746813" w="1736953">
                  <a:moveTo>
                    <a:pt x="0" y="0"/>
                  </a:moveTo>
                  <a:lnTo>
                    <a:pt x="1736953" y="0"/>
                  </a:lnTo>
                  <a:lnTo>
                    <a:pt x="1736953" y="1746812"/>
                  </a:lnTo>
                  <a:lnTo>
                    <a:pt x="0" y="1746812"/>
                  </a:lnTo>
                  <a:lnTo>
                    <a:pt x="0" y="0"/>
                  </a:lnTo>
                  <a:close/>
                </a:path>
              </a:pathLst>
            </a:custGeom>
            <a:blipFill>
              <a:blip r:embed="rId3"/>
              <a:stretch>
                <a:fillRect l="-126530" t="-294025" r="-286824" b="-116431"/>
              </a:stretch>
            </a:blipFill>
            <a:ln w="190500" cap="sq">
              <a:solidFill>
                <a:srgbClr val="E5231D"/>
              </a:solidFill>
              <a:prstDash val="solid"/>
              <a:miter/>
            </a:ln>
          </p:spPr>
        </p:sp>
      </p:gr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3574757" y="4162330"/>
            <a:ext cx="11138487" cy="6124670"/>
          </a:xfrm>
          <a:custGeom>
            <a:avLst/>
            <a:gdLst/>
            <a:ahLst/>
            <a:cxnLst/>
            <a:rect r="r" b="b" t="t" l="l"/>
            <a:pathLst>
              <a:path h="6124670" w="11138487">
                <a:moveTo>
                  <a:pt x="0" y="0"/>
                </a:moveTo>
                <a:lnTo>
                  <a:pt x="11138486" y="0"/>
                </a:lnTo>
                <a:lnTo>
                  <a:pt x="11138486" y="6124670"/>
                </a:lnTo>
                <a:lnTo>
                  <a:pt x="0" y="6124670"/>
                </a:lnTo>
                <a:lnTo>
                  <a:pt x="0" y="0"/>
                </a:lnTo>
                <a:close/>
              </a:path>
            </a:pathLst>
          </a:custGeom>
          <a:blipFill>
            <a:blip r:embed="rId2"/>
            <a:stretch>
              <a:fillRect l="0" t="0" r="-73398" b="-22624"/>
            </a:stretch>
          </a:blipFill>
        </p:spPr>
      </p:sp>
      <p:sp>
        <p:nvSpPr>
          <p:cNvPr name="TextBox 3" id="3"/>
          <p:cNvSpPr txBox="true"/>
          <p:nvPr/>
        </p:nvSpPr>
        <p:spPr>
          <a:xfrm rot="0">
            <a:off x="247977" y="900933"/>
            <a:ext cx="17464971" cy="3069591"/>
          </a:xfrm>
          <a:prstGeom prst="rect">
            <a:avLst/>
          </a:prstGeom>
        </p:spPr>
        <p:txBody>
          <a:bodyPr anchor="t" rtlCol="false" tIns="0" lIns="0" bIns="0" rIns="0">
            <a:spAutoFit/>
          </a:bodyPr>
          <a:lstStyle/>
          <a:p>
            <a:pPr algn="l">
              <a:lnSpc>
                <a:spcPts val="4059"/>
              </a:lnSpc>
            </a:pPr>
            <a:r>
              <a:rPr lang="en-US" sz="2899">
                <a:solidFill>
                  <a:srgbClr val="000000"/>
                </a:solidFill>
                <a:latin typeface="Cerebri"/>
                <a:ea typeface="Cerebri"/>
                <a:cs typeface="Cerebri"/>
                <a:sym typeface="Cerebri"/>
              </a:rPr>
              <a:t>On the left side panel of Planner, the My Tasks tab is where you can find your tasks, as seen in the image below.  To sort through your tasks, you can click “Private tasks,” “Assigned to me,” or “Flagged emails” at the top of your My Tasks page.</a:t>
            </a:r>
          </a:p>
          <a:p>
            <a:pPr algn="l">
              <a:lnSpc>
                <a:spcPts val="4059"/>
              </a:lnSpc>
            </a:pPr>
          </a:p>
          <a:p>
            <a:pPr algn="l">
              <a:lnSpc>
                <a:spcPts val="4059"/>
              </a:lnSpc>
              <a:spcBef>
                <a:spcPct val="0"/>
              </a:spcBef>
            </a:pPr>
            <a:r>
              <a:rPr lang="en-US" sz="2899">
                <a:solidFill>
                  <a:srgbClr val="000000"/>
                </a:solidFill>
                <a:latin typeface="Cerebri"/>
                <a:ea typeface="Cerebri"/>
                <a:cs typeface="Cerebri"/>
                <a:sym typeface="Cerebri"/>
              </a:rPr>
              <a:t>“Private tasks” will show tasks you have created yourself, “Assigned to me” will show tasks that others have assigned to you, and “Flagged emails” will show tasks created from flagged emails in Outlook.</a:t>
            </a:r>
          </a:p>
        </p:txBody>
      </p:sp>
      <p:sp>
        <p:nvSpPr>
          <p:cNvPr name="TextBox 4" id="4"/>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Find and Filter Tasks in Planner</a:t>
            </a:r>
          </a:p>
        </p:txBody>
      </p:sp>
      <p:grpSp>
        <p:nvGrpSpPr>
          <p:cNvPr name="Group 5" id="5"/>
          <p:cNvGrpSpPr/>
          <p:nvPr/>
        </p:nvGrpSpPr>
        <p:grpSpPr>
          <a:xfrm rot="0">
            <a:off x="0" y="0"/>
            <a:ext cx="18288000" cy="155299"/>
            <a:chOff x="0" y="0"/>
            <a:chExt cx="4816593" cy="40902"/>
          </a:xfrm>
        </p:grpSpPr>
        <p:sp>
          <p:nvSpPr>
            <p:cNvPr name="Freeform 6" id="6"/>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7" id="7"/>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sp>
        <p:nvSpPr>
          <p:cNvPr name="Freeform 8" id="8"/>
          <p:cNvSpPr/>
          <p:nvPr/>
        </p:nvSpPr>
        <p:spPr>
          <a:xfrm flipH="false" flipV="false" rot="0">
            <a:off x="8173032" y="5143500"/>
            <a:ext cx="5814267" cy="1087961"/>
          </a:xfrm>
          <a:custGeom>
            <a:avLst/>
            <a:gdLst/>
            <a:ahLst/>
            <a:cxnLst/>
            <a:rect r="r" b="b" t="t" l="l"/>
            <a:pathLst>
              <a:path h="1087961" w="5814267">
                <a:moveTo>
                  <a:pt x="0" y="0"/>
                </a:moveTo>
                <a:lnTo>
                  <a:pt x="5814267" y="0"/>
                </a:lnTo>
                <a:lnTo>
                  <a:pt x="5814267" y="1087961"/>
                </a:lnTo>
                <a:lnTo>
                  <a:pt x="0" y="1087961"/>
                </a:lnTo>
                <a:lnTo>
                  <a:pt x="0" y="0"/>
                </a:lnTo>
                <a:close/>
              </a:path>
            </a:pathLst>
          </a:custGeom>
          <a:blipFill>
            <a:blip r:embed="rId3"/>
            <a:stretch>
              <a:fillRect l="-70906" t="-697558" r="-11005" b="-174611"/>
            </a:stretch>
          </a:blipFill>
          <a:ln w="190500" cap="sq">
            <a:solidFill>
              <a:srgbClr val="E5231D"/>
            </a:solidFill>
            <a:prstDash val="solid"/>
            <a:miter/>
          </a:ln>
        </p:spPr>
      </p:sp>
      <p:sp>
        <p:nvSpPr>
          <p:cNvPr name="Freeform 9" id="9"/>
          <p:cNvSpPr/>
          <p:nvPr/>
        </p:nvSpPr>
        <p:spPr>
          <a:xfrm flipH="false" flipV="false" rot="0">
            <a:off x="4054608" y="5675062"/>
            <a:ext cx="3277359" cy="1112798"/>
          </a:xfrm>
          <a:custGeom>
            <a:avLst/>
            <a:gdLst/>
            <a:ahLst/>
            <a:cxnLst/>
            <a:rect r="r" b="b" t="t" l="l"/>
            <a:pathLst>
              <a:path h="1112798" w="3277359">
                <a:moveTo>
                  <a:pt x="0" y="0"/>
                </a:moveTo>
                <a:lnTo>
                  <a:pt x="3277359" y="0"/>
                </a:lnTo>
                <a:lnTo>
                  <a:pt x="3277359" y="1112798"/>
                </a:lnTo>
                <a:lnTo>
                  <a:pt x="0" y="1112798"/>
                </a:lnTo>
                <a:lnTo>
                  <a:pt x="0" y="0"/>
                </a:lnTo>
                <a:close/>
              </a:path>
            </a:pathLst>
          </a:custGeom>
          <a:blipFill>
            <a:blip r:embed="rId3"/>
            <a:stretch>
              <a:fillRect l="-124040" t="-656722" r="-98683" b="-193749"/>
            </a:stretch>
          </a:blipFill>
          <a:ln w="190500" cap="sq">
            <a:solidFill>
              <a:srgbClr val="E5231D"/>
            </a:solidFill>
            <a:prstDash val="solid"/>
            <a:miter/>
          </a:ln>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882495"/>
            <a:ext cx="17445935" cy="1616711"/>
          </a:xfrm>
          <a:prstGeom prst="rect">
            <a:avLst/>
          </a:prstGeom>
        </p:spPr>
        <p:txBody>
          <a:bodyPr anchor="t" rtlCol="false" tIns="0" lIns="0" bIns="0" rIns="0">
            <a:spAutoFit/>
          </a:bodyPr>
          <a:lstStyle/>
          <a:p>
            <a:pPr algn="l">
              <a:lnSpc>
                <a:spcPts val="4339"/>
              </a:lnSpc>
              <a:spcBef>
                <a:spcPct val="0"/>
              </a:spcBef>
            </a:pPr>
            <a:r>
              <a:rPr lang="en-US" sz="3099">
                <a:solidFill>
                  <a:srgbClr val="000000"/>
                </a:solidFill>
                <a:latin typeface="Cerebri"/>
                <a:ea typeface="Cerebri"/>
                <a:cs typeface="Cerebri"/>
                <a:sym typeface="Cerebri"/>
              </a:rPr>
              <a:t>In My Tasks, you can find a variety of details about your tasks.  For example, you can view and edit the title of a task, as seen in the image below.  To mark a task as complete, click the circle button next to the task’s name.</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Find Task Details in Planner</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7" id="7"/>
          <p:cNvGrpSpPr/>
          <p:nvPr/>
        </p:nvGrpSpPr>
        <p:grpSpPr>
          <a:xfrm rot="0">
            <a:off x="197708" y="2882241"/>
            <a:ext cx="17892584" cy="6860573"/>
            <a:chOff x="0" y="0"/>
            <a:chExt cx="23856779" cy="9147431"/>
          </a:xfrm>
        </p:grpSpPr>
        <p:sp>
          <p:nvSpPr>
            <p:cNvPr name="Freeform 8" id="8"/>
            <p:cNvSpPr/>
            <p:nvPr/>
          </p:nvSpPr>
          <p:spPr>
            <a:xfrm flipH="false" flipV="false" rot="0">
              <a:off x="110345" y="240021"/>
              <a:ext cx="23746434" cy="8907410"/>
            </a:xfrm>
            <a:custGeom>
              <a:avLst/>
              <a:gdLst/>
              <a:ahLst/>
              <a:cxnLst/>
              <a:rect r="r" b="b" t="t" l="l"/>
              <a:pathLst>
                <a:path h="8907410" w="23746434">
                  <a:moveTo>
                    <a:pt x="0" y="0"/>
                  </a:moveTo>
                  <a:lnTo>
                    <a:pt x="23746434" y="0"/>
                  </a:lnTo>
                  <a:lnTo>
                    <a:pt x="23746434" y="8907410"/>
                  </a:lnTo>
                  <a:lnTo>
                    <a:pt x="0" y="8907410"/>
                  </a:lnTo>
                  <a:lnTo>
                    <a:pt x="0" y="0"/>
                  </a:lnTo>
                  <a:close/>
                </a:path>
              </a:pathLst>
            </a:custGeom>
            <a:blipFill>
              <a:blip r:embed="rId2"/>
              <a:stretch>
                <a:fillRect l="-26757" t="-36095" r="-4525" b="0"/>
              </a:stretch>
            </a:blipFill>
          </p:spPr>
        </p:sp>
        <p:sp>
          <p:nvSpPr>
            <p:cNvPr name="Freeform 9" id="9"/>
            <p:cNvSpPr/>
            <p:nvPr/>
          </p:nvSpPr>
          <p:spPr>
            <a:xfrm flipH="false" flipV="false" rot="0">
              <a:off x="0" y="0"/>
              <a:ext cx="7365157" cy="9147431"/>
            </a:xfrm>
            <a:custGeom>
              <a:avLst/>
              <a:gdLst/>
              <a:ahLst/>
              <a:cxnLst/>
              <a:rect r="r" b="b" t="t" l="l"/>
              <a:pathLst>
                <a:path h="9147431" w="7365157">
                  <a:moveTo>
                    <a:pt x="0" y="0"/>
                  </a:moveTo>
                  <a:lnTo>
                    <a:pt x="7365157" y="0"/>
                  </a:lnTo>
                  <a:lnTo>
                    <a:pt x="7365157" y="9147431"/>
                  </a:lnTo>
                  <a:lnTo>
                    <a:pt x="0" y="9147431"/>
                  </a:lnTo>
                  <a:lnTo>
                    <a:pt x="0" y="0"/>
                  </a:lnTo>
                  <a:close/>
                </a:path>
              </a:pathLst>
            </a:custGeom>
            <a:blipFill>
              <a:blip r:embed="rId3"/>
              <a:stretch>
                <a:fillRect l="-117719" t="-138952" r="-79056" b="0"/>
              </a:stretch>
            </a:blipFill>
            <a:ln w="190500" cap="sq">
              <a:solidFill>
                <a:srgbClr val="E5231D"/>
              </a:solidFill>
              <a:prstDash val="solid"/>
              <a:miter/>
            </a:ln>
          </p:spPr>
        </p:sp>
      </p:gr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44424"/>
            <a:ext cx="17445935" cy="1073786"/>
          </a:xfrm>
          <a:prstGeom prst="rect">
            <a:avLst/>
          </a:prstGeom>
        </p:spPr>
        <p:txBody>
          <a:bodyPr anchor="t" rtlCol="false" tIns="0" lIns="0" bIns="0" rIns="0">
            <a:spAutoFit/>
          </a:bodyPr>
          <a:lstStyle/>
          <a:p>
            <a:pPr algn="l">
              <a:lnSpc>
                <a:spcPts val="4339"/>
              </a:lnSpc>
              <a:spcBef>
                <a:spcPct val="0"/>
              </a:spcBef>
            </a:pPr>
            <a:r>
              <a:rPr lang="en-US" sz="3099">
                <a:solidFill>
                  <a:srgbClr val="000000"/>
                </a:solidFill>
                <a:latin typeface="Cerebri"/>
                <a:ea typeface="Cerebri"/>
                <a:cs typeface="Cerebri"/>
                <a:sym typeface="Cerebri"/>
              </a:rPr>
              <a:t>If a task is attached to a specific plan, you will be able to see that information as well.  Plans and the My Plans tab will be explored shortly.</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Find Task Details in Planner (Cont.)</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7" id="7"/>
          <p:cNvGrpSpPr/>
          <p:nvPr/>
        </p:nvGrpSpPr>
        <p:grpSpPr>
          <a:xfrm rot="0">
            <a:off x="239087" y="2875460"/>
            <a:ext cx="17809826" cy="6837377"/>
            <a:chOff x="0" y="0"/>
            <a:chExt cx="23746434" cy="9116502"/>
          </a:xfrm>
        </p:grpSpPr>
        <p:sp>
          <p:nvSpPr>
            <p:cNvPr name="Freeform 8" id="8"/>
            <p:cNvSpPr/>
            <p:nvPr/>
          </p:nvSpPr>
          <p:spPr>
            <a:xfrm flipH="false" flipV="false" rot="0">
              <a:off x="0" y="209092"/>
              <a:ext cx="23746434" cy="8907410"/>
            </a:xfrm>
            <a:custGeom>
              <a:avLst/>
              <a:gdLst/>
              <a:ahLst/>
              <a:cxnLst/>
              <a:rect r="r" b="b" t="t" l="l"/>
              <a:pathLst>
                <a:path h="8907410" w="23746434">
                  <a:moveTo>
                    <a:pt x="0" y="0"/>
                  </a:moveTo>
                  <a:lnTo>
                    <a:pt x="23746434" y="0"/>
                  </a:lnTo>
                  <a:lnTo>
                    <a:pt x="23746434" y="8907410"/>
                  </a:lnTo>
                  <a:lnTo>
                    <a:pt x="0" y="8907410"/>
                  </a:lnTo>
                  <a:lnTo>
                    <a:pt x="0" y="0"/>
                  </a:lnTo>
                  <a:close/>
                </a:path>
              </a:pathLst>
            </a:custGeom>
            <a:blipFill>
              <a:blip r:embed="rId2"/>
              <a:stretch>
                <a:fillRect l="-26757" t="-36095" r="-4525" b="0"/>
              </a:stretch>
            </a:blipFill>
          </p:spPr>
        </p:sp>
        <p:sp>
          <p:nvSpPr>
            <p:cNvPr name="Freeform 9" id="9"/>
            <p:cNvSpPr/>
            <p:nvPr/>
          </p:nvSpPr>
          <p:spPr>
            <a:xfrm flipH="false" flipV="false" rot="0">
              <a:off x="7926600" y="0"/>
              <a:ext cx="4592745" cy="9116502"/>
            </a:xfrm>
            <a:custGeom>
              <a:avLst/>
              <a:gdLst/>
              <a:ahLst/>
              <a:cxnLst/>
              <a:rect r="r" b="b" t="t" l="l"/>
              <a:pathLst>
                <a:path h="9116502" w="4592745">
                  <a:moveTo>
                    <a:pt x="0" y="0"/>
                  </a:moveTo>
                  <a:lnTo>
                    <a:pt x="4592745" y="0"/>
                  </a:lnTo>
                  <a:lnTo>
                    <a:pt x="4592745" y="9116502"/>
                  </a:lnTo>
                  <a:lnTo>
                    <a:pt x="0" y="9116502"/>
                  </a:lnTo>
                  <a:lnTo>
                    <a:pt x="0" y="0"/>
                  </a:lnTo>
                  <a:close/>
                </a:path>
              </a:pathLst>
            </a:custGeom>
            <a:blipFill>
              <a:blip r:embed="rId3"/>
              <a:stretch>
                <a:fillRect l="-188781" t="-139763" r="-187143" b="0"/>
              </a:stretch>
            </a:blipFill>
            <a:ln w="190500" cap="sq">
              <a:solidFill>
                <a:srgbClr val="E5231D"/>
              </a:solidFill>
              <a:prstDash val="solid"/>
              <a:miter/>
            </a:ln>
          </p:spPr>
        </p:sp>
      </p:gr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895847"/>
            <a:ext cx="17445935" cy="1616711"/>
          </a:xfrm>
          <a:prstGeom prst="rect">
            <a:avLst/>
          </a:prstGeom>
        </p:spPr>
        <p:txBody>
          <a:bodyPr anchor="t" rtlCol="false" tIns="0" lIns="0" bIns="0" rIns="0">
            <a:spAutoFit/>
          </a:bodyPr>
          <a:lstStyle/>
          <a:p>
            <a:pPr algn="l">
              <a:lnSpc>
                <a:spcPts val="4339"/>
              </a:lnSpc>
              <a:spcBef>
                <a:spcPct val="0"/>
              </a:spcBef>
            </a:pPr>
            <a:r>
              <a:rPr lang="en-US" sz="3099">
                <a:solidFill>
                  <a:srgbClr val="000000"/>
                </a:solidFill>
                <a:latin typeface="Cerebri"/>
                <a:ea typeface="Cerebri"/>
                <a:cs typeface="Cerebri"/>
                <a:sym typeface="Cerebri"/>
              </a:rPr>
              <a:t>Towards the right side of your My Tasks page, you can see the due date for a task, its priority level, and its progress status.  Any tasks that have the due date highlighted in red are past due and need your attention as soon as possible.</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Find Task Details in Planner (Cont.)</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7" id="7"/>
          <p:cNvGrpSpPr/>
          <p:nvPr/>
        </p:nvGrpSpPr>
        <p:grpSpPr>
          <a:xfrm rot="0">
            <a:off x="247977" y="2945494"/>
            <a:ext cx="17809826" cy="6850843"/>
            <a:chOff x="0" y="0"/>
            <a:chExt cx="23746434" cy="9134457"/>
          </a:xfrm>
        </p:grpSpPr>
        <p:sp>
          <p:nvSpPr>
            <p:cNvPr name="Freeform 8" id="8"/>
            <p:cNvSpPr/>
            <p:nvPr/>
          </p:nvSpPr>
          <p:spPr>
            <a:xfrm flipH="false" flipV="false" rot="0">
              <a:off x="0" y="227047"/>
              <a:ext cx="23746434" cy="8907410"/>
            </a:xfrm>
            <a:custGeom>
              <a:avLst/>
              <a:gdLst/>
              <a:ahLst/>
              <a:cxnLst/>
              <a:rect r="r" b="b" t="t" l="l"/>
              <a:pathLst>
                <a:path h="8907410" w="23746434">
                  <a:moveTo>
                    <a:pt x="0" y="0"/>
                  </a:moveTo>
                  <a:lnTo>
                    <a:pt x="23746434" y="0"/>
                  </a:lnTo>
                  <a:lnTo>
                    <a:pt x="23746434" y="8907410"/>
                  </a:lnTo>
                  <a:lnTo>
                    <a:pt x="0" y="8907410"/>
                  </a:lnTo>
                  <a:lnTo>
                    <a:pt x="0" y="0"/>
                  </a:lnTo>
                  <a:close/>
                </a:path>
              </a:pathLst>
            </a:custGeom>
            <a:blipFill>
              <a:blip r:embed="rId2"/>
              <a:stretch>
                <a:fillRect l="-26757" t="-36095" r="-4525" b="0"/>
              </a:stretch>
            </a:blipFill>
          </p:spPr>
        </p:sp>
        <p:sp>
          <p:nvSpPr>
            <p:cNvPr name="Freeform 9" id="9"/>
            <p:cNvSpPr/>
            <p:nvPr/>
          </p:nvSpPr>
          <p:spPr>
            <a:xfrm flipH="false" flipV="false" rot="0">
              <a:off x="12282721" y="0"/>
              <a:ext cx="8365727" cy="9115746"/>
            </a:xfrm>
            <a:custGeom>
              <a:avLst/>
              <a:gdLst/>
              <a:ahLst/>
              <a:cxnLst/>
              <a:rect r="r" b="b" t="t" l="l"/>
              <a:pathLst>
                <a:path h="9115746" w="8365727">
                  <a:moveTo>
                    <a:pt x="0" y="0"/>
                  </a:moveTo>
                  <a:lnTo>
                    <a:pt x="8365727" y="0"/>
                  </a:lnTo>
                  <a:lnTo>
                    <a:pt x="8365727" y="9115746"/>
                  </a:lnTo>
                  <a:lnTo>
                    <a:pt x="0" y="9115746"/>
                  </a:lnTo>
                  <a:lnTo>
                    <a:pt x="0" y="0"/>
                  </a:lnTo>
                  <a:close/>
                </a:path>
              </a:pathLst>
            </a:custGeom>
            <a:blipFill>
              <a:blip r:embed="rId3"/>
              <a:stretch>
                <a:fillRect l="-103640" t="-139783" r="-57640" b="0"/>
              </a:stretch>
            </a:blipFill>
            <a:ln w="190500" cap="sq">
              <a:solidFill>
                <a:srgbClr val="E5231D"/>
              </a:solidFill>
              <a:prstDash val="solid"/>
              <a:miter/>
            </a:ln>
          </p:spPr>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47977" y="971550"/>
            <a:ext cx="17445935" cy="1471931"/>
          </a:xfrm>
          <a:prstGeom prst="rect">
            <a:avLst/>
          </a:prstGeom>
        </p:spPr>
        <p:txBody>
          <a:bodyPr anchor="t" rtlCol="false" tIns="0" lIns="0" bIns="0" rIns="0">
            <a:spAutoFit/>
          </a:bodyPr>
          <a:lstStyle/>
          <a:p>
            <a:pPr algn="l">
              <a:lnSpc>
                <a:spcPts val="3919"/>
              </a:lnSpc>
              <a:spcBef>
                <a:spcPct val="0"/>
              </a:spcBef>
            </a:pPr>
            <a:r>
              <a:rPr lang="en-US" sz="2799">
                <a:solidFill>
                  <a:srgbClr val="000000"/>
                </a:solidFill>
                <a:latin typeface="Cerebri"/>
                <a:ea typeface="Cerebri"/>
                <a:cs typeface="Cerebri"/>
                <a:sym typeface="Cerebri"/>
              </a:rPr>
              <a:t>The final column in My Tasks is “Quick look,” which is where you can find any file attachments that have been added to a task.  Additionally, a sunshine icon will appear in this column for any tasks that are due the present day.  The sunshine icon is linked to the My Day tab, which we will also explore in this module.</a:t>
            </a:r>
          </a:p>
        </p:txBody>
      </p:sp>
      <p:sp>
        <p:nvSpPr>
          <p:cNvPr name="TextBox 3" id="3"/>
          <p:cNvSpPr txBox="true"/>
          <p:nvPr/>
        </p:nvSpPr>
        <p:spPr>
          <a:xfrm rot="0">
            <a:off x="247977" y="152867"/>
            <a:ext cx="15469435" cy="613410"/>
          </a:xfrm>
          <a:prstGeom prst="rect">
            <a:avLst/>
          </a:prstGeom>
        </p:spPr>
        <p:txBody>
          <a:bodyPr anchor="t" rtlCol="false" tIns="0" lIns="0" bIns="0" rIns="0">
            <a:spAutoFit/>
          </a:bodyPr>
          <a:lstStyle/>
          <a:p>
            <a:pPr algn="l" marL="0" indent="0" lvl="0">
              <a:lnSpc>
                <a:spcPts val="5040"/>
              </a:lnSpc>
              <a:spcBef>
                <a:spcPct val="0"/>
              </a:spcBef>
            </a:pPr>
            <a:r>
              <a:rPr lang="en-US" b="true" sz="3600">
                <a:solidFill>
                  <a:srgbClr val="000000"/>
                </a:solidFill>
                <a:latin typeface="Cerebri Medium"/>
                <a:ea typeface="Cerebri Medium"/>
                <a:cs typeface="Cerebri Medium"/>
                <a:sym typeface="Cerebri Medium"/>
              </a:rPr>
              <a:t>How to Find Task Details in Planner (Cont.)</a:t>
            </a:r>
          </a:p>
        </p:txBody>
      </p:sp>
      <p:grpSp>
        <p:nvGrpSpPr>
          <p:cNvPr name="Group 4" id="4"/>
          <p:cNvGrpSpPr/>
          <p:nvPr/>
        </p:nvGrpSpPr>
        <p:grpSpPr>
          <a:xfrm rot="0">
            <a:off x="0" y="0"/>
            <a:ext cx="18288000" cy="155299"/>
            <a:chOff x="0" y="0"/>
            <a:chExt cx="4816593" cy="40902"/>
          </a:xfrm>
        </p:grpSpPr>
        <p:sp>
          <p:nvSpPr>
            <p:cNvPr name="Freeform 5" id="5"/>
            <p:cNvSpPr/>
            <p:nvPr/>
          </p:nvSpPr>
          <p:spPr>
            <a:xfrm flipH="false" flipV="false" rot="0">
              <a:off x="0" y="0"/>
              <a:ext cx="4816592" cy="40902"/>
            </a:xfrm>
            <a:custGeom>
              <a:avLst/>
              <a:gdLst/>
              <a:ahLst/>
              <a:cxnLst/>
              <a:rect r="r" b="b" t="t" l="l"/>
              <a:pathLst>
                <a:path h="40902" w="4816592">
                  <a:moveTo>
                    <a:pt x="0" y="0"/>
                  </a:moveTo>
                  <a:lnTo>
                    <a:pt x="4816592" y="0"/>
                  </a:lnTo>
                  <a:lnTo>
                    <a:pt x="4816592" y="40902"/>
                  </a:lnTo>
                  <a:lnTo>
                    <a:pt x="0" y="40902"/>
                  </a:lnTo>
                  <a:close/>
                </a:path>
              </a:pathLst>
            </a:custGeom>
            <a:gradFill rotWithShape="true">
              <a:gsLst>
                <a:gs pos="0">
                  <a:srgbClr val="5864A6">
                    <a:alpha val="100000"/>
                  </a:srgbClr>
                </a:gs>
                <a:gs pos="50000">
                  <a:srgbClr val="4E5FBF">
                    <a:alpha val="100000"/>
                  </a:srgbClr>
                </a:gs>
                <a:gs pos="100000">
                  <a:srgbClr val="8091F2">
                    <a:alpha val="100000"/>
                  </a:srgbClr>
                </a:gs>
              </a:gsLst>
              <a:lin ang="0"/>
            </a:gradFill>
          </p:spPr>
        </p:sp>
        <p:sp>
          <p:nvSpPr>
            <p:cNvPr name="TextBox 6" id="6"/>
            <p:cNvSpPr txBox="true"/>
            <p:nvPr/>
          </p:nvSpPr>
          <p:spPr>
            <a:xfrm>
              <a:off x="0" y="-38100"/>
              <a:ext cx="4816593" cy="79002"/>
            </a:xfrm>
            <a:prstGeom prst="rect">
              <a:avLst/>
            </a:prstGeom>
          </p:spPr>
          <p:txBody>
            <a:bodyPr anchor="ctr" rtlCol="false" tIns="50800" lIns="50800" bIns="50800" rIns="50800"/>
            <a:lstStyle/>
            <a:p>
              <a:pPr algn="ctr">
                <a:lnSpc>
                  <a:spcPts val="2659"/>
                </a:lnSpc>
              </a:pPr>
            </a:p>
          </p:txBody>
        </p:sp>
      </p:grpSp>
      <p:grpSp>
        <p:nvGrpSpPr>
          <p:cNvPr name="Group 7" id="7"/>
          <p:cNvGrpSpPr/>
          <p:nvPr/>
        </p:nvGrpSpPr>
        <p:grpSpPr>
          <a:xfrm rot="0">
            <a:off x="239087" y="2950407"/>
            <a:ext cx="17809826" cy="6843243"/>
            <a:chOff x="0" y="0"/>
            <a:chExt cx="23746434" cy="9124324"/>
          </a:xfrm>
        </p:grpSpPr>
        <p:sp>
          <p:nvSpPr>
            <p:cNvPr name="Freeform 8" id="8"/>
            <p:cNvSpPr/>
            <p:nvPr/>
          </p:nvSpPr>
          <p:spPr>
            <a:xfrm flipH="false" flipV="false" rot="0">
              <a:off x="0" y="216914"/>
              <a:ext cx="23746434" cy="8907410"/>
            </a:xfrm>
            <a:custGeom>
              <a:avLst/>
              <a:gdLst/>
              <a:ahLst/>
              <a:cxnLst/>
              <a:rect r="r" b="b" t="t" l="l"/>
              <a:pathLst>
                <a:path h="8907410" w="23746434">
                  <a:moveTo>
                    <a:pt x="0" y="0"/>
                  </a:moveTo>
                  <a:lnTo>
                    <a:pt x="23746434" y="0"/>
                  </a:lnTo>
                  <a:lnTo>
                    <a:pt x="23746434" y="8907410"/>
                  </a:lnTo>
                  <a:lnTo>
                    <a:pt x="0" y="8907410"/>
                  </a:lnTo>
                  <a:lnTo>
                    <a:pt x="0" y="0"/>
                  </a:lnTo>
                  <a:close/>
                </a:path>
              </a:pathLst>
            </a:custGeom>
            <a:blipFill>
              <a:blip r:embed="rId2"/>
              <a:stretch>
                <a:fillRect l="-26757" t="-36095" r="-4525" b="0"/>
              </a:stretch>
            </a:blipFill>
          </p:spPr>
        </p:sp>
        <p:sp>
          <p:nvSpPr>
            <p:cNvPr name="Freeform 9" id="9"/>
            <p:cNvSpPr/>
            <p:nvPr/>
          </p:nvSpPr>
          <p:spPr>
            <a:xfrm flipH="false" flipV="false" rot="0">
              <a:off x="20506490" y="0"/>
              <a:ext cx="3118616" cy="9124324"/>
            </a:xfrm>
            <a:custGeom>
              <a:avLst/>
              <a:gdLst/>
              <a:ahLst/>
              <a:cxnLst/>
              <a:rect r="r" b="b" t="t" l="l"/>
              <a:pathLst>
                <a:path h="9124324" w="3118616">
                  <a:moveTo>
                    <a:pt x="0" y="0"/>
                  </a:moveTo>
                  <a:lnTo>
                    <a:pt x="3118616" y="0"/>
                  </a:lnTo>
                  <a:lnTo>
                    <a:pt x="3118616" y="9124324"/>
                  </a:lnTo>
                  <a:lnTo>
                    <a:pt x="0" y="9124324"/>
                  </a:lnTo>
                  <a:lnTo>
                    <a:pt x="0" y="0"/>
                  </a:lnTo>
                  <a:close/>
                </a:path>
              </a:pathLst>
            </a:custGeom>
            <a:blipFill>
              <a:blip r:embed="rId3"/>
              <a:stretch>
                <a:fillRect l="-442377" t="-139557" r="-158511" b="0"/>
              </a:stretch>
            </a:blipFill>
            <a:ln w="190500" cap="sq">
              <a:solidFill>
                <a:srgbClr val="E5231D"/>
              </a:solidFill>
              <a:prstDash val="solid"/>
              <a:miter/>
            </a:ln>
          </p:spPr>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DAGOaurxNDA</dc:identifier>
  <dcterms:modified xsi:type="dcterms:W3CDTF">2011-08-01T06:04:30Z</dcterms:modified>
  <cp:revision>1</cp:revision>
  <dc:title>(Final Draft) Microsoft Course (Teams)</dc:title>
</cp:coreProperties>
</file>